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5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8C9047-2053-449A-B4DC-1651F086ED7D}" type="doc">
      <dgm:prSet loTypeId="urn:microsoft.com/office/officeart/2005/8/layout/hierarchy4" loCatId="list" qsTypeId="urn:microsoft.com/office/officeart/2005/8/quickstyle/3d1" qsCatId="3D" csTypeId="urn:microsoft.com/office/officeart/2005/8/colors/accent1_2" csCatId="accent1" phldr="1"/>
      <dgm:spPr/>
      <dgm:t>
        <a:bodyPr/>
        <a:lstStyle/>
        <a:p>
          <a:pPr rtl="1"/>
          <a:endParaRPr lang="fa-IR"/>
        </a:p>
      </dgm:t>
    </dgm:pt>
    <dgm:pt modelId="{E83E27D6-C238-446E-AE5B-8C061A1DBD8D}">
      <dgm:prSet phldrT="[Text]"/>
      <dgm:spPr/>
      <dgm:t>
        <a:bodyPr/>
        <a:lstStyle/>
        <a:p>
          <a:pPr rtl="1"/>
          <a:r>
            <a:rPr lang="fa-IR" dirty="0" smtClean="0"/>
            <a:t>سازنده گرایی اجتماعی</a:t>
          </a:r>
          <a:endParaRPr lang="fa-IR" dirty="0"/>
        </a:p>
      </dgm:t>
    </dgm:pt>
    <dgm:pt modelId="{A14D9DE8-81AE-44A9-B215-0E1B0CF1E7FF}" type="parTrans" cxnId="{E80C17E9-C068-4808-A3DB-2311506A5103}">
      <dgm:prSet/>
      <dgm:spPr/>
      <dgm:t>
        <a:bodyPr/>
        <a:lstStyle/>
        <a:p>
          <a:pPr rtl="1"/>
          <a:endParaRPr lang="fa-IR"/>
        </a:p>
      </dgm:t>
    </dgm:pt>
    <dgm:pt modelId="{A0A33777-2205-41DF-88A9-981E298FEE9C}" type="sibTrans" cxnId="{E80C17E9-C068-4808-A3DB-2311506A5103}">
      <dgm:prSet/>
      <dgm:spPr/>
      <dgm:t>
        <a:bodyPr/>
        <a:lstStyle/>
        <a:p>
          <a:pPr rtl="1"/>
          <a:endParaRPr lang="fa-IR"/>
        </a:p>
      </dgm:t>
    </dgm:pt>
    <dgm:pt modelId="{E32645B4-3DDC-4A84-918B-8C7F8CDF698B}">
      <dgm:prSet phldrT="[Text]"/>
      <dgm:spPr/>
      <dgm:t>
        <a:bodyPr/>
        <a:lstStyle/>
        <a:p>
          <a:pPr rtl="1"/>
          <a:r>
            <a:rPr lang="fa-IR" dirty="0" smtClean="0"/>
            <a:t>سازنده گرایی شناختی</a:t>
          </a:r>
          <a:endParaRPr lang="fa-IR" dirty="0"/>
        </a:p>
      </dgm:t>
    </dgm:pt>
    <dgm:pt modelId="{6C47B656-FCE4-4E51-AA8A-E24DF1E2C2D1}" type="parTrans" cxnId="{074A441E-BCA9-48AA-AFB0-5D2B8BB56715}">
      <dgm:prSet/>
      <dgm:spPr/>
      <dgm:t>
        <a:bodyPr/>
        <a:lstStyle/>
        <a:p>
          <a:pPr rtl="1"/>
          <a:endParaRPr lang="fa-IR"/>
        </a:p>
      </dgm:t>
    </dgm:pt>
    <dgm:pt modelId="{CC99675A-9671-43D1-990D-2CD1AC784C3F}" type="sibTrans" cxnId="{074A441E-BCA9-48AA-AFB0-5D2B8BB56715}">
      <dgm:prSet/>
      <dgm:spPr/>
      <dgm:t>
        <a:bodyPr/>
        <a:lstStyle/>
        <a:p>
          <a:pPr rtl="1"/>
          <a:endParaRPr lang="fa-IR"/>
        </a:p>
      </dgm:t>
    </dgm:pt>
    <dgm:pt modelId="{EBA096E5-6B5E-4FD9-93C1-D5D8D1B57ECC}">
      <dgm:prSet phldrT="[Text]"/>
      <dgm:spPr/>
      <dgm:t>
        <a:bodyPr/>
        <a:lstStyle/>
        <a:p>
          <a:pPr rtl="1"/>
          <a:r>
            <a:rPr lang="fa-IR" dirty="0" smtClean="0"/>
            <a:t>پیاژه</a:t>
          </a:r>
          <a:endParaRPr lang="fa-IR" dirty="0"/>
        </a:p>
      </dgm:t>
    </dgm:pt>
    <dgm:pt modelId="{8D4362DE-1C0E-4A88-B947-9C487066B92A}" type="parTrans" cxnId="{CE0EDC1E-1AA4-49AD-BDC9-1F8F510EC512}">
      <dgm:prSet/>
      <dgm:spPr/>
      <dgm:t>
        <a:bodyPr/>
        <a:lstStyle/>
        <a:p>
          <a:pPr rtl="1"/>
          <a:endParaRPr lang="fa-IR"/>
        </a:p>
      </dgm:t>
    </dgm:pt>
    <dgm:pt modelId="{2DBD4F8D-ABA9-49CB-B797-D48C68080EF4}" type="sibTrans" cxnId="{CE0EDC1E-1AA4-49AD-BDC9-1F8F510EC512}">
      <dgm:prSet/>
      <dgm:spPr/>
      <dgm:t>
        <a:bodyPr/>
        <a:lstStyle/>
        <a:p>
          <a:pPr rtl="1"/>
          <a:endParaRPr lang="fa-IR"/>
        </a:p>
      </dgm:t>
    </dgm:pt>
    <dgm:pt modelId="{A53C7DCE-2B36-4326-A2D6-ED8840474B4A}">
      <dgm:prSet phldrT="[Text]"/>
      <dgm:spPr/>
      <dgm:t>
        <a:bodyPr/>
        <a:lstStyle/>
        <a:p>
          <a:pPr rtl="1"/>
          <a:r>
            <a:rPr lang="fa-IR" dirty="0" smtClean="0"/>
            <a:t>سازنده گرایی</a:t>
          </a:r>
          <a:endParaRPr lang="fa-IR" dirty="0"/>
        </a:p>
      </dgm:t>
    </dgm:pt>
    <dgm:pt modelId="{3EE66562-BC85-46B5-8DFB-3B171EFEBB86}" type="sibTrans" cxnId="{5AE8FB4D-BEEB-494D-95F2-3292FE47F7AE}">
      <dgm:prSet/>
      <dgm:spPr/>
      <dgm:t>
        <a:bodyPr/>
        <a:lstStyle/>
        <a:p>
          <a:pPr rtl="1"/>
          <a:endParaRPr lang="fa-IR"/>
        </a:p>
      </dgm:t>
    </dgm:pt>
    <dgm:pt modelId="{6087102E-8739-4FC1-B628-11E4AC4FDB6C}" type="parTrans" cxnId="{5AE8FB4D-BEEB-494D-95F2-3292FE47F7AE}">
      <dgm:prSet/>
      <dgm:spPr/>
      <dgm:t>
        <a:bodyPr/>
        <a:lstStyle/>
        <a:p>
          <a:pPr rtl="1"/>
          <a:endParaRPr lang="fa-IR"/>
        </a:p>
      </dgm:t>
    </dgm:pt>
    <dgm:pt modelId="{32A54AD9-F031-44A4-8158-81DC4B0B6D0D}">
      <dgm:prSet phldrT="[Text]"/>
      <dgm:spPr/>
      <dgm:t>
        <a:bodyPr/>
        <a:lstStyle/>
        <a:p>
          <a:pPr rtl="1"/>
          <a:r>
            <a:rPr lang="fa-IR" dirty="0" smtClean="0"/>
            <a:t>ویگوتسکی</a:t>
          </a:r>
          <a:endParaRPr lang="fa-IR" dirty="0"/>
        </a:p>
      </dgm:t>
    </dgm:pt>
    <dgm:pt modelId="{715B02DF-6645-41B9-83D4-B280519DBFD1}" type="sibTrans" cxnId="{E7A4BD9D-D593-4168-BD31-E8FDDF9FD54D}">
      <dgm:prSet/>
      <dgm:spPr/>
      <dgm:t>
        <a:bodyPr/>
        <a:lstStyle/>
        <a:p>
          <a:pPr rtl="1"/>
          <a:endParaRPr lang="fa-IR"/>
        </a:p>
      </dgm:t>
    </dgm:pt>
    <dgm:pt modelId="{AB98171A-D6E3-47EE-811F-A8AACF673C90}" type="parTrans" cxnId="{E7A4BD9D-D593-4168-BD31-E8FDDF9FD54D}">
      <dgm:prSet/>
      <dgm:spPr/>
      <dgm:t>
        <a:bodyPr/>
        <a:lstStyle/>
        <a:p>
          <a:pPr rtl="1"/>
          <a:endParaRPr lang="fa-IR"/>
        </a:p>
      </dgm:t>
    </dgm:pt>
    <dgm:pt modelId="{822D4945-582C-4981-B515-A23A74ED01D8}" type="pres">
      <dgm:prSet presAssocID="{6F8C9047-2053-449A-B4DC-1651F086ED7D}" presName="Name0" presStyleCnt="0">
        <dgm:presLayoutVars>
          <dgm:chPref val="1"/>
          <dgm:dir/>
          <dgm:animOne val="branch"/>
          <dgm:animLvl val="lvl"/>
          <dgm:resizeHandles/>
        </dgm:presLayoutVars>
      </dgm:prSet>
      <dgm:spPr/>
      <dgm:t>
        <a:bodyPr/>
        <a:lstStyle/>
        <a:p>
          <a:pPr rtl="1"/>
          <a:endParaRPr lang="fa-IR"/>
        </a:p>
      </dgm:t>
    </dgm:pt>
    <dgm:pt modelId="{A5A9B6CD-0529-4EE4-9C86-543CD1D4D77E}" type="pres">
      <dgm:prSet presAssocID="{A53C7DCE-2B36-4326-A2D6-ED8840474B4A}" presName="vertOne" presStyleCnt="0"/>
      <dgm:spPr/>
    </dgm:pt>
    <dgm:pt modelId="{AEEB29C4-ADA7-4E07-9F1A-FB6891AD9757}" type="pres">
      <dgm:prSet presAssocID="{A53C7DCE-2B36-4326-A2D6-ED8840474B4A}" presName="txOne" presStyleLbl="node0" presStyleIdx="0" presStyleCnt="1">
        <dgm:presLayoutVars>
          <dgm:chPref val="3"/>
        </dgm:presLayoutVars>
      </dgm:prSet>
      <dgm:spPr/>
      <dgm:t>
        <a:bodyPr/>
        <a:lstStyle/>
        <a:p>
          <a:pPr rtl="1"/>
          <a:endParaRPr lang="fa-IR"/>
        </a:p>
      </dgm:t>
    </dgm:pt>
    <dgm:pt modelId="{99E2B665-7AC3-4DD4-B5F2-68A544087075}" type="pres">
      <dgm:prSet presAssocID="{A53C7DCE-2B36-4326-A2D6-ED8840474B4A}" presName="parTransOne" presStyleCnt="0"/>
      <dgm:spPr/>
    </dgm:pt>
    <dgm:pt modelId="{5B9CDA89-A981-4069-AB9F-4C6CCF01AE2D}" type="pres">
      <dgm:prSet presAssocID="{A53C7DCE-2B36-4326-A2D6-ED8840474B4A}" presName="horzOne" presStyleCnt="0"/>
      <dgm:spPr/>
    </dgm:pt>
    <dgm:pt modelId="{92F04EBC-37C4-4ECA-96A0-CF5519F4D381}" type="pres">
      <dgm:prSet presAssocID="{E83E27D6-C238-446E-AE5B-8C061A1DBD8D}" presName="vertTwo" presStyleCnt="0"/>
      <dgm:spPr/>
    </dgm:pt>
    <dgm:pt modelId="{FC0DEDBE-DB86-4300-ABD8-3A0D869BEF12}" type="pres">
      <dgm:prSet presAssocID="{E83E27D6-C238-446E-AE5B-8C061A1DBD8D}" presName="txTwo" presStyleLbl="node2" presStyleIdx="0" presStyleCnt="2" custScaleX="97880">
        <dgm:presLayoutVars>
          <dgm:chPref val="3"/>
        </dgm:presLayoutVars>
      </dgm:prSet>
      <dgm:spPr/>
      <dgm:t>
        <a:bodyPr/>
        <a:lstStyle/>
        <a:p>
          <a:pPr rtl="1"/>
          <a:endParaRPr lang="fa-IR"/>
        </a:p>
      </dgm:t>
    </dgm:pt>
    <dgm:pt modelId="{D138CD0D-DEB1-4228-93E9-5C929669E4FC}" type="pres">
      <dgm:prSet presAssocID="{E83E27D6-C238-446E-AE5B-8C061A1DBD8D}" presName="parTransTwo" presStyleCnt="0"/>
      <dgm:spPr/>
    </dgm:pt>
    <dgm:pt modelId="{32A7A5EF-ED7B-494C-994F-F1BA5ABACFA1}" type="pres">
      <dgm:prSet presAssocID="{E83E27D6-C238-446E-AE5B-8C061A1DBD8D}" presName="horzTwo" presStyleCnt="0"/>
      <dgm:spPr/>
    </dgm:pt>
    <dgm:pt modelId="{5FE83BD0-548F-4E7A-8E5A-9819AE2A6CED}" type="pres">
      <dgm:prSet presAssocID="{E32645B4-3DDC-4A84-918B-8C7F8CDF698B}" presName="vertThree" presStyleCnt="0"/>
      <dgm:spPr/>
    </dgm:pt>
    <dgm:pt modelId="{C83189DC-A58D-4760-9558-ABEE4F63FEC6}" type="pres">
      <dgm:prSet presAssocID="{E32645B4-3DDC-4A84-918B-8C7F8CDF698B}" presName="txThree" presStyleLbl="node3" presStyleIdx="0" presStyleCnt="2" custScaleX="179727">
        <dgm:presLayoutVars>
          <dgm:chPref val="3"/>
        </dgm:presLayoutVars>
      </dgm:prSet>
      <dgm:spPr/>
      <dgm:t>
        <a:bodyPr/>
        <a:lstStyle/>
        <a:p>
          <a:pPr rtl="1"/>
          <a:endParaRPr lang="fa-IR"/>
        </a:p>
      </dgm:t>
    </dgm:pt>
    <dgm:pt modelId="{DBB7CD48-E19C-4965-B169-6EE6DEB5401B}" type="pres">
      <dgm:prSet presAssocID="{E32645B4-3DDC-4A84-918B-8C7F8CDF698B}" presName="horzThree" presStyleCnt="0"/>
      <dgm:spPr/>
    </dgm:pt>
    <dgm:pt modelId="{1A5DEED4-38DB-493E-947B-3F834A535538}" type="pres">
      <dgm:prSet presAssocID="{A0A33777-2205-41DF-88A9-981E298FEE9C}" presName="sibSpaceTwo" presStyleCnt="0"/>
      <dgm:spPr/>
    </dgm:pt>
    <dgm:pt modelId="{C81B39C9-265C-431C-9825-3A0E33AF7745}" type="pres">
      <dgm:prSet presAssocID="{32A54AD9-F031-44A4-8158-81DC4B0B6D0D}" presName="vertTwo" presStyleCnt="0"/>
      <dgm:spPr/>
    </dgm:pt>
    <dgm:pt modelId="{5C07CEDB-3A22-43F0-BBBE-5E246ECE2567}" type="pres">
      <dgm:prSet presAssocID="{32A54AD9-F031-44A4-8158-81DC4B0B6D0D}" presName="txTwo" presStyleLbl="node2" presStyleIdx="1" presStyleCnt="2">
        <dgm:presLayoutVars>
          <dgm:chPref val="3"/>
        </dgm:presLayoutVars>
      </dgm:prSet>
      <dgm:spPr/>
      <dgm:t>
        <a:bodyPr/>
        <a:lstStyle/>
        <a:p>
          <a:pPr rtl="1"/>
          <a:endParaRPr lang="fa-IR"/>
        </a:p>
      </dgm:t>
    </dgm:pt>
    <dgm:pt modelId="{909C94F7-6F03-4061-B43B-53A49BA36DCE}" type="pres">
      <dgm:prSet presAssocID="{32A54AD9-F031-44A4-8158-81DC4B0B6D0D}" presName="parTransTwo" presStyleCnt="0"/>
      <dgm:spPr/>
    </dgm:pt>
    <dgm:pt modelId="{3E395586-C62F-4DE3-A09C-7C2739F8B4CF}" type="pres">
      <dgm:prSet presAssocID="{32A54AD9-F031-44A4-8158-81DC4B0B6D0D}" presName="horzTwo" presStyleCnt="0"/>
      <dgm:spPr/>
    </dgm:pt>
    <dgm:pt modelId="{2B154F12-B822-4A42-A68A-22F0DBD5462E}" type="pres">
      <dgm:prSet presAssocID="{EBA096E5-6B5E-4FD9-93C1-D5D8D1B57ECC}" presName="vertThree" presStyleCnt="0"/>
      <dgm:spPr/>
    </dgm:pt>
    <dgm:pt modelId="{A51FAED2-C64D-4CFE-B2C8-BA57DB148423}" type="pres">
      <dgm:prSet presAssocID="{EBA096E5-6B5E-4FD9-93C1-D5D8D1B57ECC}" presName="txThree" presStyleLbl="node3" presStyleIdx="1" presStyleCnt="2">
        <dgm:presLayoutVars>
          <dgm:chPref val="3"/>
        </dgm:presLayoutVars>
      </dgm:prSet>
      <dgm:spPr/>
      <dgm:t>
        <a:bodyPr/>
        <a:lstStyle/>
        <a:p>
          <a:pPr rtl="1"/>
          <a:endParaRPr lang="fa-IR"/>
        </a:p>
      </dgm:t>
    </dgm:pt>
    <dgm:pt modelId="{577D951B-658A-404D-8C39-2BE36B8AFFB9}" type="pres">
      <dgm:prSet presAssocID="{EBA096E5-6B5E-4FD9-93C1-D5D8D1B57ECC}" presName="horzThree" presStyleCnt="0"/>
      <dgm:spPr/>
    </dgm:pt>
  </dgm:ptLst>
  <dgm:cxnLst>
    <dgm:cxn modelId="{C5AB1727-E103-4A33-8478-F07939EFCF44}" type="presOf" srcId="{EBA096E5-6B5E-4FD9-93C1-D5D8D1B57ECC}" destId="{A51FAED2-C64D-4CFE-B2C8-BA57DB148423}" srcOrd="0" destOrd="0" presId="urn:microsoft.com/office/officeart/2005/8/layout/hierarchy4"/>
    <dgm:cxn modelId="{074A441E-BCA9-48AA-AFB0-5D2B8BB56715}" srcId="{E83E27D6-C238-446E-AE5B-8C061A1DBD8D}" destId="{E32645B4-3DDC-4A84-918B-8C7F8CDF698B}" srcOrd="0" destOrd="0" parTransId="{6C47B656-FCE4-4E51-AA8A-E24DF1E2C2D1}" sibTransId="{CC99675A-9671-43D1-990D-2CD1AC784C3F}"/>
    <dgm:cxn modelId="{E7A4BD9D-D593-4168-BD31-E8FDDF9FD54D}" srcId="{A53C7DCE-2B36-4326-A2D6-ED8840474B4A}" destId="{32A54AD9-F031-44A4-8158-81DC4B0B6D0D}" srcOrd="1" destOrd="0" parTransId="{AB98171A-D6E3-47EE-811F-A8AACF673C90}" sibTransId="{715B02DF-6645-41B9-83D4-B280519DBFD1}"/>
    <dgm:cxn modelId="{A56A6374-D630-4220-A77F-7EA4CF8E6048}" type="presOf" srcId="{E32645B4-3DDC-4A84-918B-8C7F8CDF698B}" destId="{C83189DC-A58D-4760-9558-ABEE4F63FEC6}" srcOrd="0" destOrd="0" presId="urn:microsoft.com/office/officeart/2005/8/layout/hierarchy4"/>
    <dgm:cxn modelId="{E80C17E9-C068-4808-A3DB-2311506A5103}" srcId="{A53C7DCE-2B36-4326-A2D6-ED8840474B4A}" destId="{E83E27D6-C238-446E-AE5B-8C061A1DBD8D}" srcOrd="0" destOrd="0" parTransId="{A14D9DE8-81AE-44A9-B215-0E1B0CF1E7FF}" sibTransId="{A0A33777-2205-41DF-88A9-981E298FEE9C}"/>
    <dgm:cxn modelId="{5947E4AA-8947-4F88-A200-5EF1EB9EF69C}" type="presOf" srcId="{A53C7DCE-2B36-4326-A2D6-ED8840474B4A}" destId="{AEEB29C4-ADA7-4E07-9F1A-FB6891AD9757}" srcOrd="0" destOrd="0" presId="urn:microsoft.com/office/officeart/2005/8/layout/hierarchy4"/>
    <dgm:cxn modelId="{CE0EDC1E-1AA4-49AD-BDC9-1F8F510EC512}" srcId="{32A54AD9-F031-44A4-8158-81DC4B0B6D0D}" destId="{EBA096E5-6B5E-4FD9-93C1-D5D8D1B57ECC}" srcOrd="0" destOrd="0" parTransId="{8D4362DE-1C0E-4A88-B947-9C487066B92A}" sibTransId="{2DBD4F8D-ABA9-49CB-B797-D48C68080EF4}"/>
    <dgm:cxn modelId="{3E691661-E4C4-4FA9-B1DA-7BE1A62EF5BB}" type="presOf" srcId="{6F8C9047-2053-449A-B4DC-1651F086ED7D}" destId="{822D4945-582C-4981-B515-A23A74ED01D8}" srcOrd="0" destOrd="0" presId="urn:microsoft.com/office/officeart/2005/8/layout/hierarchy4"/>
    <dgm:cxn modelId="{F4D981FF-0879-4431-B14A-4D368A46163E}" type="presOf" srcId="{E83E27D6-C238-446E-AE5B-8C061A1DBD8D}" destId="{FC0DEDBE-DB86-4300-ABD8-3A0D869BEF12}" srcOrd="0" destOrd="0" presId="urn:microsoft.com/office/officeart/2005/8/layout/hierarchy4"/>
    <dgm:cxn modelId="{5AE8FB4D-BEEB-494D-95F2-3292FE47F7AE}" srcId="{6F8C9047-2053-449A-B4DC-1651F086ED7D}" destId="{A53C7DCE-2B36-4326-A2D6-ED8840474B4A}" srcOrd="0" destOrd="0" parTransId="{6087102E-8739-4FC1-B628-11E4AC4FDB6C}" sibTransId="{3EE66562-BC85-46B5-8DFB-3B171EFEBB86}"/>
    <dgm:cxn modelId="{5BBE07EF-E356-4A09-B8F9-7D418B2A4FCB}" type="presOf" srcId="{32A54AD9-F031-44A4-8158-81DC4B0B6D0D}" destId="{5C07CEDB-3A22-43F0-BBBE-5E246ECE2567}" srcOrd="0" destOrd="0" presId="urn:microsoft.com/office/officeart/2005/8/layout/hierarchy4"/>
    <dgm:cxn modelId="{9D984289-7F9C-497A-A50F-6863CE7F5A7D}" type="presParOf" srcId="{822D4945-582C-4981-B515-A23A74ED01D8}" destId="{A5A9B6CD-0529-4EE4-9C86-543CD1D4D77E}" srcOrd="0" destOrd="0" presId="urn:microsoft.com/office/officeart/2005/8/layout/hierarchy4"/>
    <dgm:cxn modelId="{17584549-1ADB-4916-8AFF-B38A73C3E0F3}" type="presParOf" srcId="{A5A9B6CD-0529-4EE4-9C86-543CD1D4D77E}" destId="{AEEB29C4-ADA7-4E07-9F1A-FB6891AD9757}" srcOrd="0" destOrd="0" presId="urn:microsoft.com/office/officeart/2005/8/layout/hierarchy4"/>
    <dgm:cxn modelId="{0A01BAC5-B9F5-4D04-BFF0-E80A691218BD}" type="presParOf" srcId="{A5A9B6CD-0529-4EE4-9C86-543CD1D4D77E}" destId="{99E2B665-7AC3-4DD4-B5F2-68A544087075}" srcOrd="1" destOrd="0" presId="urn:microsoft.com/office/officeart/2005/8/layout/hierarchy4"/>
    <dgm:cxn modelId="{36E3032D-70A8-47F8-B281-863C87C8FC11}" type="presParOf" srcId="{A5A9B6CD-0529-4EE4-9C86-543CD1D4D77E}" destId="{5B9CDA89-A981-4069-AB9F-4C6CCF01AE2D}" srcOrd="2" destOrd="0" presId="urn:microsoft.com/office/officeart/2005/8/layout/hierarchy4"/>
    <dgm:cxn modelId="{3039EF5C-9908-4610-8024-AA081C0A378F}" type="presParOf" srcId="{5B9CDA89-A981-4069-AB9F-4C6CCF01AE2D}" destId="{92F04EBC-37C4-4ECA-96A0-CF5519F4D381}" srcOrd="0" destOrd="0" presId="urn:microsoft.com/office/officeart/2005/8/layout/hierarchy4"/>
    <dgm:cxn modelId="{4A0DF579-3FDB-4D83-9DDB-9D53DBA3C383}" type="presParOf" srcId="{92F04EBC-37C4-4ECA-96A0-CF5519F4D381}" destId="{FC0DEDBE-DB86-4300-ABD8-3A0D869BEF12}" srcOrd="0" destOrd="0" presId="urn:microsoft.com/office/officeart/2005/8/layout/hierarchy4"/>
    <dgm:cxn modelId="{BE3565C7-A5AF-470C-8B68-15A6E62DE7AD}" type="presParOf" srcId="{92F04EBC-37C4-4ECA-96A0-CF5519F4D381}" destId="{D138CD0D-DEB1-4228-93E9-5C929669E4FC}" srcOrd="1" destOrd="0" presId="urn:microsoft.com/office/officeart/2005/8/layout/hierarchy4"/>
    <dgm:cxn modelId="{0C766278-31C6-402D-80D3-64F9CE7BCDA7}" type="presParOf" srcId="{92F04EBC-37C4-4ECA-96A0-CF5519F4D381}" destId="{32A7A5EF-ED7B-494C-994F-F1BA5ABACFA1}" srcOrd="2" destOrd="0" presId="urn:microsoft.com/office/officeart/2005/8/layout/hierarchy4"/>
    <dgm:cxn modelId="{544043B8-CAB2-4F60-BB1E-7684A8D77C10}" type="presParOf" srcId="{32A7A5EF-ED7B-494C-994F-F1BA5ABACFA1}" destId="{5FE83BD0-548F-4E7A-8E5A-9819AE2A6CED}" srcOrd="0" destOrd="0" presId="urn:microsoft.com/office/officeart/2005/8/layout/hierarchy4"/>
    <dgm:cxn modelId="{02AAEFCC-9FED-42A2-B02C-6231A7521380}" type="presParOf" srcId="{5FE83BD0-548F-4E7A-8E5A-9819AE2A6CED}" destId="{C83189DC-A58D-4760-9558-ABEE4F63FEC6}" srcOrd="0" destOrd="0" presId="urn:microsoft.com/office/officeart/2005/8/layout/hierarchy4"/>
    <dgm:cxn modelId="{086A9681-7060-4A94-8474-1808D0D26E58}" type="presParOf" srcId="{5FE83BD0-548F-4E7A-8E5A-9819AE2A6CED}" destId="{DBB7CD48-E19C-4965-B169-6EE6DEB5401B}" srcOrd="1" destOrd="0" presId="urn:microsoft.com/office/officeart/2005/8/layout/hierarchy4"/>
    <dgm:cxn modelId="{7496DA34-C3FA-447F-AD96-28DC1EF8620F}" type="presParOf" srcId="{5B9CDA89-A981-4069-AB9F-4C6CCF01AE2D}" destId="{1A5DEED4-38DB-493E-947B-3F834A535538}" srcOrd="1" destOrd="0" presId="urn:microsoft.com/office/officeart/2005/8/layout/hierarchy4"/>
    <dgm:cxn modelId="{73FBFFD7-A394-4A2D-91D3-2DCAB38F1CD3}" type="presParOf" srcId="{5B9CDA89-A981-4069-AB9F-4C6CCF01AE2D}" destId="{C81B39C9-265C-431C-9825-3A0E33AF7745}" srcOrd="2" destOrd="0" presId="urn:microsoft.com/office/officeart/2005/8/layout/hierarchy4"/>
    <dgm:cxn modelId="{82FFB218-7CF0-4E8B-B43F-BF78E23A2A0A}" type="presParOf" srcId="{C81B39C9-265C-431C-9825-3A0E33AF7745}" destId="{5C07CEDB-3A22-43F0-BBBE-5E246ECE2567}" srcOrd="0" destOrd="0" presId="urn:microsoft.com/office/officeart/2005/8/layout/hierarchy4"/>
    <dgm:cxn modelId="{28DB9955-3FA2-480E-8A47-EDB4B2A5467A}" type="presParOf" srcId="{C81B39C9-265C-431C-9825-3A0E33AF7745}" destId="{909C94F7-6F03-4061-B43B-53A49BA36DCE}" srcOrd="1" destOrd="0" presId="urn:microsoft.com/office/officeart/2005/8/layout/hierarchy4"/>
    <dgm:cxn modelId="{3023EAF4-0C10-4542-B520-3C375D8CC95C}" type="presParOf" srcId="{C81B39C9-265C-431C-9825-3A0E33AF7745}" destId="{3E395586-C62F-4DE3-A09C-7C2739F8B4CF}" srcOrd="2" destOrd="0" presId="urn:microsoft.com/office/officeart/2005/8/layout/hierarchy4"/>
    <dgm:cxn modelId="{F0CEC6AF-4152-4CCF-AC7A-348E4D65A56D}" type="presParOf" srcId="{3E395586-C62F-4DE3-A09C-7C2739F8B4CF}" destId="{2B154F12-B822-4A42-A68A-22F0DBD5462E}" srcOrd="0" destOrd="0" presId="urn:microsoft.com/office/officeart/2005/8/layout/hierarchy4"/>
    <dgm:cxn modelId="{2EC3503A-C524-4BAD-AD36-236D33224BA4}" type="presParOf" srcId="{2B154F12-B822-4A42-A68A-22F0DBD5462E}" destId="{A51FAED2-C64D-4CFE-B2C8-BA57DB148423}" srcOrd="0" destOrd="0" presId="urn:microsoft.com/office/officeart/2005/8/layout/hierarchy4"/>
    <dgm:cxn modelId="{BABE1C22-C17F-4B0E-A721-9931756E11F6}" type="presParOf" srcId="{2B154F12-B822-4A42-A68A-22F0DBD5462E}" destId="{577D951B-658A-404D-8C39-2BE36B8AFFB9}"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EB29C4-ADA7-4E07-9F1A-FB6891AD9757}">
      <dsp:nvSpPr>
        <dsp:cNvPr id="0" name=""/>
        <dsp:cNvSpPr/>
      </dsp:nvSpPr>
      <dsp:spPr>
        <a:xfrm>
          <a:off x="4617" y="958"/>
          <a:ext cx="8220364" cy="14121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3840" tIns="243840" rIns="243840" bIns="243840" numCol="1" spcCol="1270" anchor="ctr" anchorCtr="0">
          <a:noAutofit/>
        </a:bodyPr>
        <a:lstStyle/>
        <a:p>
          <a:pPr lvl="0" algn="ctr" defTabSz="2844800" rtl="1">
            <a:lnSpc>
              <a:spcPct val="90000"/>
            </a:lnSpc>
            <a:spcBef>
              <a:spcPct val="0"/>
            </a:spcBef>
            <a:spcAft>
              <a:spcPct val="35000"/>
            </a:spcAft>
          </a:pPr>
          <a:r>
            <a:rPr lang="fa-IR" sz="6400" kern="1200" dirty="0" smtClean="0"/>
            <a:t>سازنده گرایی</a:t>
          </a:r>
          <a:endParaRPr lang="fa-IR" sz="6400" kern="1200" dirty="0"/>
        </a:p>
      </dsp:txBody>
      <dsp:txXfrm>
        <a:off x="45978" y="42319"/>
        <a:ext cx="8137642" cy="1329431"/>
      </dsp:txXfrm>
    </dsp:sp>
    <dsp:sp modelId="{FC0DEDBE-DB86-4300-ABD8-3A0D869BEF12}">
      <dsp:nvSpPr>
        <dsp:cNvPr id="0" name=""/>
        <dsp:cNvSpPr/>
      </dsp:nvSpPr>
      <dsp:spPr>
        <a:xfrm>
          <a:off x="66888" y="1556904"/>
          <a:ext cx="5009169" cy="14121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rtl="1">
            <a:lnSpc>
              <a:spcPct val="90000"/>
            </a:lnSpc>
            <a:spcBef>
              <a:spcPct val="0"/>
            </a:spcBef>
            <a:spcAft>
              <a:spcPct val="35000"/>
            </a:spcAft>
          </a:pPr>
          <a:r>
            <a:rPr lang="fa-IR" sz="4900" kern="1200" dirty="0" smtClean="0"/>
            <a:t>سازنده گرایی اجتماعی</a:t>
          </a:r>
          <a:endParaRPr lang="fa-IR" sz="4900" kern="1200" dirty="0"/>
        </a:p>
      </dsp:txBody>
      <dsp:txXfrm>
        <a:off x="108249" y="1598265"/>
        <a:ext cx="4926447" cy="1329431"/>
      </dsp:txXfrm>
    </dsp:sp>
    <dsp:sp modelId="{C83189DC-A58D-4760-9558-ABEE4F63FEC6}">
      <dsp:nvSpPr>
        <dsp:cNvPr id="0" name=""/>
        <dsp:cNvSpPr/>
      </dsp:nvSpPr>
      <dsp:spPr>
        <a:xfrm>
          <a:off x="12641" y="3112851"/>
          <a:ext cx="5117664" cy="14121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rtl="1">
            <a:lnSpc>
              <a:spcPct val="90000"/>
            </a:lnSpc>
            <a:spcBef>
              <a:spcPct val="0"/>
            </a:spcBef>
            <a:spcAft>
              <a:spcPct val="35000"/>
            </a:spcAft>
          </a:pPr>
          <a:r>
            <a:rPr lang="fa-IR" sz="4900" kern="1200" dirty="0" smtClean="0"/>
            <a:t>سازنده گرایی شناختی</a:t>
          </a:r>
          <a:endParaRPr lang="fa-IR" sz="4900" kern="1200" dirty="0"/>
        </a:p>
      </dsp:txBody>
      <dsp:txXfrm>
        <a:off x="54002" y="3154212"/>
        <a:ext cx="5034942" cy="1329431"/>
      </dsp:txXfrm>
    </dsp:sp>
    <dsp:sp modelId="{5C07CEDB-3A22-43F0-BBBE-5E246ECE2567}">
      <dsp:nvSpPr>
        <dsp:cNvPr id="0" name=""/>
        <dsp:cNvSpPr/>
      </dsp:nvSpPr>
      <dsp:spPr>
        <a:xfrm>
          <a:off x="5369492" y="1556904"/>
          <a:ext cx="2847465" cy="14121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rtl="1">
            <a:lnSpc>
              <a:spcPct val="90000"/>
            </a:lnSpc>
            <a:spcBef>
              <a:spcPct val="0"/>
            </a:spcBef>
            <a:spcAft>
              <a:spcPct val="35000"/>
            </a:spcAft>
          </a:pPr>
          <a:r>
            <a:rPr lang="fa-IR" sz="4900" kern="1200" dirty="0" smtClean="0"/>
            <a:t>ویگوتسکی</a:t>
          </a:r>
          <a:endParaRPr lang="fa-IR" sz="4900" kern="1200" dirty="0"/>
        </a:p>
      </dsp:txBody>
      <dsp:txXfrm>
        <a:off x="5410853" y="1598265"/>
        <a:ext cx="2764743" cy="1329431"/>
      </dsp:txXfrm>
    </dsp:sp>
    <dsp:sp modelId="{A51FAED2-C64D-4CFE-B2C8-BA57DB148423}">
      <dsp:nvSpPr>
        <dsp:cNvPr id="0" name=""/>
        <dsp:cNvSpPr/>
      </dsp:nvSpPr>
      <dsp:spPr>
        <a:xfrm>
          <a:off x="5369492" y="3112851"/>
          <a:ext cx="2847465" cy="14121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rtl="1">
            <a:lnSpc>
              <a:spcPct val="90000"/>
            </a:lnSpc>
            <a:spcBef>
              <a:spcPct val="0"/>
            </a:spcBef>
            <a:spcAft>
              <a:spcPct val="35000"/>
            </a:spcAft>
          </a:pPr>
          <a:r>
            <a:rPr lang="fa-IR" sz="4900" kern="1200" dirty="0" smtClean="0"/>
            <a:t>پیاژه</a:t>
          </a:r>
          <a:endParaRPr lang="fa-IR" sz="4900" kern="1200" dirty="0"/>
        </a:p>
      </dsp:txBody>
      <dsp:txXfrm>
        <a:off x="5410853" y="3154212"/>
        <a:ext cx="2764743" cy="132943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 Id="rId5" Type="http://schemas.openxmlformats.org/officeDocument/2006/relationships/image" Target="../media/image18.jpeg"/><Relationship Id="rId4" Type="http://schemas.openxmlformats.org/officeDocument/2006/relationships/image" Target="../media/image17.jpe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2800"/>
            <a:ext cx="7772400" cy="1828800"/>
          </a:xfrm>
        </p:spPr>
        <p:txBody>
          <a:bodyPr/>
          <a:lstStyle/>
          <a:p>
            <a:pPr rtl="1"/>
            <a:r>
              <a:rPr lang="fa-IR" b="1" dirty="0" smtClean="0"/>
              <a:t>مقایسه دیدگاه های پیاژه و ویگوتسکی و بندورا</a:t>
            </a:r>
            <a:endParaRPr lang="fa-IR" b="1" dirty="0"/>
          </a:p>
        </p:txBody>
      </p:sp>
      <p:sp>
        <p:nvSpPr>
          <p:cNvPr id="4" name="Rectangle 3"/>
          <p:cNvSpPr/>
          <p:nvPr/>
        </p:nvSpPr>
        <p:spPr>
          <a:xfrm>
            <a:off x="2057400" y="990600"/>
            <a:ext cx="2438400" cy="2438400"/>
          </a:xfrm>
          <a:prstGeom prst="rect">
            <a:avLst/>
          </a:prstGeom>
          <a:blipFill>
            <a:blip r:embed="rId3" cstate="prin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Rectangle 4"/>
          <p:cNvSpPr/>
          <p:nvPr/>
        </p:nvSpPr>
        <p:spPr>
          <a:xfrm>
            <a:off x="4495800" y="990600"/>
            <a:ext cx="2438400" cy="2438400"/>
          </a:xfrm>
          <a:prstGeom prst="rect">
            <a:avLst/>
          </a:prstGeom>
          <a:blipFill>
            <a:blip r:embed="rId4" cstate="prin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Rectangle 5"/>
          <p:cNvSpPr/>
          <p:nvPr/>
        </p:nvSpPr>
        <p:spPr>
          <a:xfrm>
            <a:off x="2286000" y="-152400"/>
            <a:ext cx="4038600" cy="1219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200" b="1" dirty="0" smtClean="0">
                <a:solidFill>
                  <a:schemeClr val="tx2">
                    <a:lumMod val="75000"/>
                  </a:schemeClr>
                </a:solidFill>
              </a:rPr>
              <a:t>بسم الله الرحمن الرحیم</a:t>
            </a:r>
            <a:endParaRPr lang="fa-IR" sz="3200" b="1" dirty="0">
              <a:solidFill>
                <a:schemeClr val="tx2">
                  <a:lumMod val="75000"/>
                </a:schemeClr>
              </a:solidFill>
            </a:endParaRPr>
          </a:p>
        </p:txBody>
      </p:sp>
      <p:sp>
        <p:nvSpPr>
          <p:cNvPr id="7" name="Subtitle 6"/>
          <p:cNvSpPr>
            <a:spLocks noGrp="1"/>
          </p:cNvSpPr>
          <p:nvPr>
            <p:ph type="subTitle" idx="1"/>
          </p:nvPr>
        </p:nvSpPr>
        <p:spPr/>
        <p:txBody>
          <a:bodyPr/>
          <a:lstStyle/>
          <a:p>
            <a:endParaRPr lang="fa-I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30000" contrast="-40000"/>
          </a:blip>
          <a:srcRect/>
          <a:stretch>
            <a:fillRect t="-14000" b="-2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Autofit/>
          </a:bodyPr>
          <a:lstStyle/>
          <a:p>
            <a:pPr marL="0" algn="justLow" rtl="1">
              <a:lnSpc>
                <a:spcPct val="123000"/>
              </a:lnSpc>
              <a:buNone/>
            </a:pPr>
            <a:r>
              <a:rPr lang="fa-IR" sz="2200" b="1" dirty="0" smtClean="0"/>
              <a:t>پیاژه به دلیل همین خاصیت مستقل بودن تفکر به شدت از آموزش های مستقیم معلمان که در اغلب مدارس رخ می دهد انتقاد می کرد.معلمان سعی می کنند تا جایی که می توانند از طریق وارد کردن مواد مختلف به ذهن کودک  یادگیری کودک را به صورت تحمیلی درآورند.</a:t>
            </a:r>
          </a:p>
          <a:p>
            <a:pPr marL="0" algn="justLow" rtl="1">
              <a:lnSpc>
                <a:spcPct val="123000"/>
              </a:lnSpc>
              <a:buNone/>
            </a:pPr>
            <a:r>
              <a:rPr lang="fa-IR" sz="2200" b="1" dirty="0" smtClean="0"/>
              <a:t>فشار آنها باعث می شود کودک وضعیتی منفعل پیدا کند . علاوه بر این اغلب معلمان مفاهیم مجردی را در ریاضیات ، علوم و زمینه های دیگر ارائه می دهند که فراتر از درک کودک است . گاهی اوقات چنین به نظر می رسد که کودکان چیزی را آموخته اند اما آنها معمولا تنها ( لفاظی کردن ) را یاد می گیرند . آنها فقط کلمات معلم را بدون هرگونه درک صحیح از معنای ورای آن تکرار می کنند .</a:t>
            </a:r>
          </a:p>
          <a:p>
            <a:pPr marL="0" algn="justLow" rtl="1">
              <a:lnSpc>
                <a:spcPct val="123000"/>
              </a:lnSpc>
              <a:buNone/>
            </a:pPr>
            <a:r>
              <a:rPr lang="fa-IR" sz="2200" b="1" dirty="0" smtClean="0"/>
              <a:t>اگر بزرگسالان خواهان درک درست مفاهیم از سوی کودکان هستند باید به کودکان فرصت بدهند تا خودشان آنها را کشف کنند.</a:t>
            </a:r>
          </a:p>
          <a:p>
            <a:pPr marL="0" algn="justLow" rtl="1">
              <a:lnSpc>
                <a:spcPct val="123000"/>
              </a:lnSpc>
              <a:buNone/>
            </a:pPr>
            <a:r>
              <a:rPr lang="fa-IR" sz="2200" b="1" dirty="0" smtClean="0"/>
              <a:t>از دیدگاه ویگوتسکی رشد خود به خودی اهمیت دارد اما آنطور که پیاژه به آن اعتقاد داشت ، رشد درونی تنها مسئله ی با اهمیت نیست . اگر ذهن کودکان تنها محصول اکتشاف و اختراعات خود به خودی آنها باشد ، ذهن آنها چندان پیشرفتی نخواهد کرد . </a:t>
            </a:r>
            <a:endParaRPr lang="en-US" sz="2200"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1000"/>
                                        <p:tgtEl>
                                          <p:spTgt spid="3">
                                            <p:txEl>
                                              <p:pRg st="0" end="0"/>
                                            </p:txEl>
                                          </p:spTgt>
                                        </p:tgtEl>
                                      </p:cBhvr>
                                    </p:animEffect>
                                  </p:childTnLst>
                                </p:cTn>
                              </p:par>
                            </p:childTnLst>
                          </p:cTn>
                        </p:par>
                        <p:par>
                          <p:cTn id="11" fill="hold">
                            <p:stCondLst>
                              <p:cond delay="1000"/>
                            </p:stCondLst>
                            <p:childTnLst>
                              <p:par>
                                <p:cTn id="12" presetID="49" presetClass="entr" presetSubtype="0" decel="10000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7" dur="1000"/>
                                        <p:tgtEl>
                                          <p:spTgt spid="3">
                                            <p:txEl>
                                              <p:pRg st="1" end="1"/>
                                            </p:txEl>
                                          </p:spTgt>
                                        </p:tgtEl>
                                      </p:cBhvr>
                                    </p:animEffect>
                                  </p:childTnLst>
                                </p:cTn>
                              </p:par>
                            </p:childTnLst>
                          </p:cTn>
                        </p:par>
                        <p:par>
                          <p:cTn id="18" fill="hold">
                            <p:stCondLst>
                              <p:cond delay="2000"/>
                            </p:stCondLst>
                            <p:childTnLst>
                              <p:par>
                                <p:cTn id="19" presetID="49" presetClass="entr" presetSubtype="0" decel="100000"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4" dur="1000"/>
                                        <p:tgtEl>
                                          <p:spTgt spid="3">
                                            <p:txEl>
                                              <p:pRg st="2" end="2"/>
                                            </p:txEl>
                                          </p:spTgt>
                                        </p:tgtEl>
                                      </p:cBhvr>
                                    </p:animEffect>
                                  </p:childTnLst>
                                </p:cTn>
                              </p:par>
                            </p:childTnLst>
                          </p:cTn>
                        </p:par>
                        <p:par>
                          <p:cTn id="25" fill="hold">
                            <p:stCondLst>
                              <p:cond delay="3000"/>
                            </p:stCondLst>
                            <p:childTnLst>
                              <p:par>
                                <p:cTn id="26" presetID="49" presetClass="entr" presetSubtype="0" decel="10000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30000" contrast="-45000"/>
          </a:blip>
          <a:srcRect/>
          <a:stretch>
            <a:fillRect t="-12000" b="-8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Autofit/>
          </a:bodyPr>
          <a:lstStyle/>
          <a:p>
            <a:pPr marL="0" algn="justLow" rtl="1">
              <a:lnSpc>
                <a:spcPct val="113000"/>
              </a:lnSpc>
              <a:buNone/>
            </a:pPr>
            <a:r>
              <a:rPr lang="fa-IR" sz="2300" b="1" dirty="0" smtClean="0"/>
              <a:t>در حقیقت کودکان از دانش و ابزارهای مفهومی که فرهنگ در اختیار آنها قرار می دهد نیز تا حد زیادی سود می برند .</a:t>
            </a:r>
          </a:p>
          <a:p>
            <a:pPr marL="0" algn="justLow" rtl="1">
              <a:lnSpc>
                <a:spcPct val="113000"/>
              </a:lnSpc>
              <a:buNone/>
            </a:pPr>
            <a:r>
              <a:rPr lang="fa-IR" sz="2300" b="1" dirty="0" smtClean="0"/>
              <a:t>همچنان که پیاژه گفته است معلمان آن دسته از مواد درسی را به کودکان ارائه می دهند که آموختن آنها به وسیله خود کودک بسیار مشکل است اما این از نظر  ویگوتسکی بهترین آموزشی است که می توان انجام داد .</a:t>
            </a:r>
          </a:p>
          <a:p>
            <a:pPr marL="0" algn="justLow" rtl="1">
              <a:lnSpc>
                <a:spcPct val="113000"/>
              </a:lnSpc>
              <a:buNone/>
            </a:pPr>
            <a:r>
              <a:rPr lang="fa-IR" sz="2300" b="1" dirty="0" smtClean="0"/>
              <a:t>آموزش باید جلوتر از رشد باشد و آن را با خود به پیش ببرد و به کودکان در تسلط بر موضوعاتی کمک کند که خود آنها نمی توانند بلافاصله آنها را کسب کنند . درک آغازین آنها ممکن است سطحی باشد اما آموزش ارزشمند است زیرا ذهن کودکان را پیشرفته می کند. </a:t>
            </a:r>
            <a:endParaRPr lang="en-US" sz="2300" b="1" dirty="0" smtClean="0"/>
          </a:p>
          <a:p>
            <a:pPr marL="0" algn="justLow" rtl="1">
              <a:lnSpc>
                <a:spcPct val="113000"/>
              </a:lnSpc>
              <a:buNone/>
            </a:pPr>
            <a:r>
              <a:rPr lang="fa-IR" sz="1800" dirty="0" smtClean="0"/>
              <a:t>منبع:نظریه های رشد  مترجم : دکتر خوی نژاد و رجایی   نویسنده : ویلیام کرین  صفحات : (۳۰۶-۳۰۷)</a:t>
            </a:r>
          </a:p>
          <a:p>
            <a:pPr marL="0" algn="justLow" rtl="1">
              <a:lnSpc>
                <a:spcPct val="113000"/>
              </a:lnSpc>
              <a:buNone/>
            </a:pPr>
            <a:r>
              <a:rPr lang="fa-IR" sz="2300" b="1" dirty="0" smtClean="0"/>
              <a:t>ویگوستکی باور دارد که ،انسان آماده رشد و تکامل است . از آنجا که محیط اجتماعی تعیین کننده فرآیند رشد شناختی است ،پس باید محیط اجتماعی را بهبود بخشید تا رشد شناختی انسان هایی که در آن محیط پرورش می یابند بهبود یابد.</a:t>
            </a:r>
            <a:endParaRPr lang="en-US" sz="2300" b="1" dirty="0" smtClean="0"/>
          </a:p>
          <a:p>
            <a:pPr algn="justLow" rtl="1">
              <a:lnSpc>
                <a:spcPct val="113000"/>
              </a:lnSpc>
              <a:buNone/>
            </a:pPr>
            <a:r>
              <a:rPr lang="fa-IR" sz="1800" dirty="0" smtClean="0"/>
              <a:t>منبع (کتاب روانشناسی پرورشی ،روانشناسی یادگیری و آموزش ) دکتر سیف  صفحات (۲۱۷ . ۲۱۹ .۲۲۰)</a:t>
            </a:r>
            <a:endParaRPr lang="en-US" sz="1800" dirty="0" smtClean="0"/>
          </a:p>
          <a:p>
            <a:pPr marL="0" algn="justLow" rtl="1">
              <a:lnSpc>
                <a:spcPct val="113000"/>
              </a:lnSpc>
              <a:buNone/>
            </a:pPr>
            <a:endParaRPr lang="en-US" sz="2200" b="1" dirty="0" smtClean="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7" presetClass="entr" presetSubtype="0"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30000" contrast="-50000"/>
          </a:blip>
          <a:srcRect/>
          <a:stretch>
            <a:fillRect t="-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rtl="1"/>
            <a:r>
              <a:rPr lang="fa-IR" b="1" dirty="0" smtClean="0">
                <a:solidFill>
                  <a:srgbClr val="C00000"/>
                </a:solidFill>
              </a:rPr>
              <a:t>بندورا و پیاژه </a:t>
            </a:r>
            <a:endParaRPr lang="en-US" b="1" dirty="0">
              <a:solidFill>
                <a:srgbClr val="C00000"/>
              </a:solidFill>
            </a:endParaRPr>
          </a:p>
        </p:txBody>
      </p:sp>
      <p:sp>
        <p:nvSpPr>
          <p:cNvPr id="3" name="Content Placeholder 2"/>
          <p:cNvSpPr>
            <a:spLocks noGrp="1"/>
          </p:cNvSpPr>
          <p:nvPr>
            <p:ph idx="1"/>
          </p:nvPr>
        </p:nvSpPr>
        <p:spPr>
          <a:xfrm>
            <a:off x="533400" y="1066800"/>
            <a:ext cx="8229600" cy="5029200"/>
          </a:xfrm>
        </p:spPr>
        <p:txBody>
          <a:bodyPr>
            <a:noAutofit/>
          </a:bodyPr>
          <a:lstStyle/>
          <a:p>
            <a:pPr marL="0" algn="justLow" rtl="1">
              <a:lnSpc>
                <a:spcPct val="133000"/>
              </a:lnSpc>
              <a:buNone/>
            </a:pPr>
            <a:r>
              <a:rPr lang="fa-IR" sz="2300" b="1" dirty="0" smtClean="0"/>
              <a:t>همان طور که به خاطر دارید ، پیاژه معتقد بود که یادگیری کودکان بیشتر به وسیله خودشان و براساس علاقه ذاتی و درونی آنها به جهان صورت می گیرد.</a:t>
            </a:r>
          </a:p>
          <a:p>
            <a:pPr marL="0" algn="justLow" rtl="1">
              <a:lnSpc>
                <a:spcPct val="133000"/>
              </a:lnSpc>
              <a:buNone/>
            </a:pPr>
            <a:r>
              <a:rPr lang="fa-IR" sz="2300" b="1" dirty="0" smtClean="0"/>
              <a:t>کودکان به ویژه نسبت به محرک هایی که نسبتا تازه هستند و به طور کامل در ساختار شناختی موجود آنها جا نمی گیرند ، کنجکاو هستند .</a:t>
            </a:r>
            <a:endParaRPr lang="en-US" sz="2300" b="1" dirty="0" smtClean="0"/>
          </a:p>
          <a:p>
            <a:pPr marL="0" algn="justLow" rtl="1">
              <a:lnSpc>
                <a:spcPct val="133000"/>
              </a:lnSpc>
              <a:buNone/>
            </a:pPr>
            <a:r>
              <a:rPr lang="fa-IR" sz="2300" b="1" dirty="0" smtClean="0"/>
              <a:t>بنابراین  از دیدگاه پیاژه ، کودکان در همان زمان که با علاقه و کشش درونی روی مسائل کار می کنند ، ساختارهای شناختی خود را می سازند.</a:t>
            </a:r>
          </a:p>
          <a:p>
            <a:pPr marL="0" algn="justLow" rtl="1">
              <a:lnSpc>
                <a:spcPct val="133000"/>
              </a:lnSpc>
              <a:buNone/>
            </a:pPr>
            <a:r>
              <a:rPr lang="fa-IR" sz="2300" b="1" dirty="0" smtClean="0"/>
              <a:t>در این  فرآیند ، تفکر آنها دستخوش برخی تغییر شکل های وسیع می گردد که مراحل نامیده می شود. این مراحل به نوبه خود نشان  می دهند که برای کودکان ،  کدامیک از مسائل جدید جالب ترین مسائل هستند.</a:t>
            </a:r>
          </a:p>
          <a:p>
            <a:pPr marL="0" algn="justLow" rtl="1">
              <a:lnSpc>
                <a:spcPct val="133000"/>
              </a:lnSpc>
              <a:buNone/>
            </a:pPr>
            <a:r>
              <a:rPr lang="fa-IR" sz="2300" b="1" dirty="0" smtClean="0"/>
              <a:t>بنابراین آنها نسبت به  وقایع و فعالیت هایی که تا حدی فراسوی سطح حاضر آنها هستند ، کنجکاوی به خرج می دهند . </a:t>
            </a:r>
            <a:endParaRPr lang="fa-IR" sz="2300" b="1"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par>
                          <p:cTn id="11" fill="hold">
                            <p:stCondLst>
                              <p:cond delay="2100"/>
                            </p:stCondLst>
                            <p:childTnLst>
                              <p:par>
                                <p:cTn id="12" presetID="9"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dissolve">
                                      <p:cBhvr>
                                        <p:cTn id="14" dur="1000"/>
                                        <p:tgtEl>
                                          <p:spTgt spid="3">
                                            <p:txEl>
                                              <p:pRg st="0" end="0"/>
                                            </p:txEl>
                                          </p:spTgt>
                                        </p:tgtEl>
                                      </p:cBhvr>
                                    </p:animEffect>
                                  </p:childTnLst>
                                </p:cTn>
                              </p:par>
                            </p:childTnLst>
                          </p:cTn>
                        </p:par>
                        <p:par>
                          <p:cTn id="15" fill="hold">
                            <p:stCondLst>
                              <p:cond delay="3100"/>
                            </p:stCondLst>
                            <p:childTnLst>
                              <p:par>
                                <p:cTn id="16" presetID="9" presetClass="entr" presetSubtype="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dissolve">
                                      <p:cBhvr>
                                        <p:cTn id="18" dur="1000"/>
                                        <p:tgtEl>
                                          <p:spTgt spid="3">
                                            <p:txEl>
                                              <p:pRg st="1" end="1"/>
                                            </p:txEl>
                                          </p:spTgt>
                                        </p:tgtEl>
                                      </p:cBhvr>
                                    </p:animEffect>
                                  </p:childTnLst>
                                </p:cTn>
                              </p:par>
                            </p:childTnLst>
                          </p:cTn>
                        </p:par>
                        <p:par>
                          <p:cTn id="19" fill="hold">
                            <p:stCondLst>
                              <p:cond delay="4100"/>
                            </p:stCondLst>
                            <p:childTnLst>
                              <p:par>
                                <p:cTn id="20" presetID="9" presetClass="entr" presetSubtype="0"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1000"/>
                                        <p:tgtEl>
                                          <p:spTgt spid="3">
                                            <p:txEl>
                                              <p:pRg st="2" end="2"/>
                                            </p:txEl>
                                          </p:spTgt>
                                        </p:tgtEl>
                                      </p:cBhvr>
                                    </p:animEffect>
                                  </p:childTnLst>
                                </p:cTn>
                              </p:par>
                            </p:childTnLst>
                          </p:cTn>
                        </p:par>
                        <p:par>
                          <p:cTn id="23" fill="hold">
                            <p:stCondLst>
                              <p:cond delay="5100"/>
                            </p:stCondLst>
                            <p:childTnLst>
                              <p:par>
                                <p:cTn id="24" presetID="9" presetClass="entr" presetSubtype="0" fill="hold" grpId="0"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dissolve">
                                      <p:cBhvr>
                                        <p:cTn id="26" dur="1000"/>
                                        <p:tgtEl>
                                          <p:spTgt spid="3">
                                            <p:txEl>
                                              <p:pRg st="3" end="3"/>
                                            </p:txEl>
                                          </p:spTgt>
                                        </p:tgtEl>
                                      </p:cBhvr>
                                    </p:animEffect>
                                  </p:childTnLst>
                                </p:cTn>
                              </p:par>
                            </p:childTnLst>
                          </p:cTn>
                        </p:par>
                        <p:par>
                          <p:cTn id="27" fill="hold">
                            <p:stCondLst>
                              <p:cond delay="6100"/>
                            </p:stCondLst>
                            <p:childTnLst>
                              <p:par>
                                <p:cTn id="28" presetID="9" presetClass="entr" presetSubtype="0" fill="hold" grpId="0" nodeType="after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dissolve">
                                      <p:cBhvr>
                                        <p:cTn id="3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30000" contrast="-35000"/>
          </a:blip>
          <a:srcRect/>
          <a:stretch>
            <a:fillRect l="-5000" b="-15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a:bodyPr>
          <a:lstStyle/>
          <a:p>
            <a:pPr marL="0" algn="justLow" rtl="1">
              <a:lnSpc>
                <a:spcPct val="113000"/>
              </a:lnSpc>
              <a:buNone/>
            </a:pPr>
            <a:r>
              <a:rPr lang="fa-IR" b="1" dirty="0" smtClean="0"/>
              <a:t>این اصل ناهمخوانی متوسط درموردتقلید هم صدق می کند .</a:t>
            </a:r>
          </a:p>
          <a:p>
            <a:pPr marL="0" algn="justLow" rtl="1">
              <a:lnSpc>
                <a:spcPct val="113000"/>
              </a:lnSpc>
              <a:buNone/>
            </a:pPr>
            <a:r>
              <a:rPr lang="fa-IR" b="1" dirty="0" smtClean="0"/>
              <a:t>کودکان به طورخود به خود به الگوهایی که رفتار آنها تا حدی پیچیده تر از خودشان است علاقه مند می شوند. به همین دلیل است که اغلب می بینیم کودکان به دنبال کودکان بزرگتر حرکت می کنند و سعی دارند رفتاری مشابه با آنها را انجام دهند .</a:t>
            </a:r>
          </a:p>
          <a:p>
            <a:pPr marL="0" algn="justLow" rtl="1">
              <a:lnSpc>
                <a:spcPct val="113000"/>
              </a:lnSpc>
              <a:buNone/>
            </a:pPr>
            <a:r>
              <a:rPr lang="fa-IR" b="1" dirty="0" smtClean="0"/>
              <a:t>اما طرفداران پیاژه ، زمان زیادی را برای بررسی تاثیرات الگو برداری در زندگی کودک صرف نکردند در مقابل آنها رفتار شناختی کودک را در هر مرحله مورد مطالعه قرار دادند ، زیرا مرحله کودک است که تعیین می کند کودک به دنبال کدام الگو خواهد بود. </a:t>
            </a:r>
            <a:endParaRPr lang="en-US" b="1" dirty="0" smtClean="0"/>
          </a:p>
          <a:p>
            <a:pPr algn="justLow" rtl="1">
              <a:buNone/>
            </a:pPr>
            <a:endParaRPr lang="fa-IR" dirty="0"/>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4"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1" end="1"/>
                                            </p:txEl>
                                          </p:spTgt>
                                        </p:tgtEl>
                                      </p:cBhvr>
                                    </p:animEffect>
                                  </p:childTnLst>
                                </p:cTn>
                              </p:par>
                            </p:childTnLst>
                          </p:cTn>
                        </p:par>
                        <p:par>
                          <p:cTn id="16" fill="hold">
                            <p:stCondLst>
                              <p:cond delay="2000"/>
                            </p:stCondLst>
                            <p:childTnLst>
                              <p:par>
                                <p:cTn id="17" presetID="55"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20000" contrast="-35000"/>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
            <a:ext cx="8229600" cy="5668963"/>
          </a:xfrm>
        </p:spPr>
        <p:txBody>
          <a:bodyPr>
            <a:noAutofit/>
          </a:bodyPr>
          <a:lstStyle/>
          <a:p>
            <a:pPr marL="0" algn="justLow" rtl="1">
              <a:lnSpc>
                <a:spcPct val="123000"/>
              </a:lnSpc>
              <a:buNone/>
            </a:pPr>
            <a:r>
              <a:rPr lang="fa-IR" sz="2400" b="1" dirty="0" smtClean="0"/>
              <a:t>اما بندورا بیشتر یک محیط گراست . او می گوید این مسئله جالب است که تصور کنیم کودکان خودشان کشف می کنند و خودشان عقایدشان را به وجود می آورند ، اما در واقع ذهن کودکان به وسیله محیط و الگوها و تمرین آموزش هایی که از سوی اجتماع فراهم می گردد ، ساخته می شود.</a:t>
            </a:r>
          </a:p>
          <a:p>
            <a:pPr marL="0" algn="justLow" rtl="1">
              <a:lnSpc>
                <a:spcPct val="123000"/>
              </a:lnSpc>
              <a:buNone/>
            </a:pPr>
            <a:r>
              <a:rPr lang="fa-IR" sz="2400" b="1" dirty="0" smtClean="0"/>
              <a:t>بندورا در بعضی از کارهای اصلی خود تا حدی محیط گرایی خویش را ملایم تر کرده است. او در مورد (( اثرات تقابلی )) بین افراد ، رفتار آنها و محیط صحبت می کند .</a:t>
            </a:r>
          </a:p>
          <a:p>
            <a:pPr marL="0" algn="justLow" rtl="1">
              <a:lnSpc>
                <a:spcPct val="123000"/>
              </a:lnSpc>
              <a:buNone/>
            </a:pPr>
            <a:r>
              <a:rPr lang="fa-IR" sz="2400" b="1" dirty="0" smtClean="0"/>
              <a:t>اما بندورا در مقایسه با پیاژه ،خیلی محیط گراتر است و همچنان به مخالفت شدید خود با نظریه پیاژه ادامه می دهد. او بویژه با دو عقیده اساسی پیاژه مخالف است .</a:t>
            </a:r>
          </a:p>
          <a:p>
            <a:pPr marL="0" algn="justLow" rtl="1">
              <a:lnSpc>
                <a:spcPct val="123000"/>
              </a:lnSpc>
              <a:buNone/>
            </a:pPr>
            <a:r>
              <a:rPr lang="fa-IR" sz="2400" b="1" dirty="0" smtClean="0"/>
              <a:t>ابتدا اینکه بندورا شک دارد که کودکان بیشتر به وسیله خودشان و بر اساس یک علاقه درونی به وقایع نسبتا جدید ، چیز یاد می گیرند. اگر کودکان برانگیخته میشوند تا هرچیزی را که تا حدی فراتر از توانایی آنهاست کشف کنند ,  پس آنها همیشه باید در حال یادگیری باشند اما می بینیم که این طور نیست .</a:t>
            </a:r>
            <a:endParaRPr lang="fa-IR"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3">
                                            <p:txEl>
                                              <p:pRg st="0" end="0"/>
                                            </p:txEl>
                                          </p:spTgt>
                                        </p:tgtEl>
                                        <p:attrNameLst>
                                          <p:attrName>ppt_x</p:attrName>
                                        </p:attrNameLst>
                                      </p:cBhvr>
                                    </p:anim>
                                    <p:anim from="0" to="-1.0" calcmode="lin" valueType="num">
                                      <p:cBhvr>
                                        <p:cTn id="8" dur="200" decel="50000" autoRev="1" fill="hold">
                                          <p:stCondLst>
                                            <p:cond delay="600"/>
                                          </p:stCondLst>
                                        </p:cTn>
                                        <p:tgtEl>
                                          <p:spTgt spid="3">
                                            <p:txEl>
                                              <p:pRg st="0" end="0"/>
                                            </p:txEl>
                                          </p:spTgt>
                                        </p:tgtEl>
                                        <p:attrNameLst>
                                          <p:attrName>xshear</p:attrName>
                                        </p:attrNameLst>
                                      </p:cBhvr>
                                    </p:anim>
                                    <p:animScale>
                                      <p:cBhvr>
                                        <p:cTn id="9" dur="200" decel="100000" autoRev="1" fill="hold">
                                          <p:stCondLst>
                                            <p:cond delay="600"/>
                                          </p:stCondLst>
                                        </p:cTn>
                                        <p:tgtEl>
                                          <p:spTgt spid="3">
                                            <p:txEl>
                                              <p:pRg st="0" end="0"/>
                                            </p:txEl>
                                          </p:spTgt>
                                        </p:tgtEl>
                                      </p:cBhvr>
                                      <p:from x="100000" y="100000"/>
                                      <p:to x="80000" y="100000"/>
                                    </p:animScale>
                                    <p:anim by="(#ppt_h/3+#ppt_w*0.1)" calcmode="lin" valueType="num">
                                      <p:cBhvr additive="sum">
                                        <p:cTn id="10" dur="200" decel="100000" autoRev="1" fill="hold">
                                          <p:stCondLst>
                                            <p:cond delay="600"/>
                                          </p:stCondLst>
                                        </p:cTn>
                                        <p:tgtEl>
                                          <p:spTgt spid="3">
                                            <p:txEl>
                                              <p:pRg st="0" end="0"/>
                                            </p:txEl>
                                          </p:spTgt>
                                        </p:tgtEl>
                                        <p:attrNameLst>
                                          <p:attrName>ppt_x</p:attrName>
                                        </p:attrNameLst>
                                      </p:cBhvr>
                                    </p:anim>
                                  </p:childTnLst>
                                </p:cTn>
                              </p:par>
                            </p:childTnLst>
                          </p:cTn>
                        </p:par>
                        <p:par>
                          <p:cTn id="11" fill="hold">
                            <p:stCondLst>
                              <p:cond delay="1000"/>
                            </p:stCondLst>
                            <p:childTnLst>
                              <p:par>
                                <p:cTn id="12" presetID="34"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from="(-#ppt_w/2)" to="(#ppt_x)" calcmode="lin" valueType="num">
                                      <p:cBhvr>
                                        <p:cTn id="14" dur="600" fill="hold">
                                          <p:stCondLst>
                                            <p:cond delay="0"/>
                                          </p:stCondLst>
                                        </p:cTn>
                                        <p:tgtEl>
                                          <p:spTgt spid="3">
                                            <p:txEl>
                                              <p:pRg st="1" end="1"/>
                                            </p:txEl>
                                          </p:spTgt>
                                        </p:tgtEl>
                                        <p:attrNameLst>
                                          <p:attrName>ppt_x</p:attrName>
                                        </p:attrNameLst>
                                      </p:cBhvr>
                                    </p:anim>
                                    <p:anim from="0" to="-1.0" calcmode="lin" valueType="num">
                                      <p:cBhvr>
                                        <p:cTn id="15" dur="200" decel="50000" autoRev="1" fill="hold">
                                          <p:stCondLst>
                                            <p:cond delay="600"/>
                                          </p:stCondLst>
                                        </p:cTn>
                                        <p:tgtEl>
                                          <p:spTgt spid="3">
                                            <p:txEl>
                                              <p:pRg st="1" end="1"/>
                                            </p:txEl>
                                          </p:spTgt>
                                        </p:tgtEl>
                                        <p:attrNameLst>
                                          <p:attrName>xshear</p:attrName>
                                        </p:attrNameLst>
                                      </p:cBhvr>
                                    </p:anim>
                                    <p:animScale>
                                      <p:cBhvr>
                                        <p:cTn id="16" dur="200" decel="100000" autoRev="1" fill="hold">
                                          <p:stCondLst>
                                            <p:cond delay="600"/>
                                          </p:stCondLst>
                                        </p:cTn>
                                        <p:tgtEl>
                                          <p:spTgt spid="3">
                                            <p:txEl>
                                              <p:pRg st="1" end="1"/>
                                            </p:txEl>
                                          </p:spTgt>
                                        </p:tgtEl>
                                      </p:cBhvr>
                                      <p:from x="100000" y="100000"/>
                                      <p:to x="80000" y="100000"/>
                                    </p:animScale>
                                    <p:anim by="(#ppt_h/3+#ppt_w*0.1)" calcmode="lin" valueType="num">
                                      <p:cBhvr additive="sum">
                                        <p:cTn id="17" dur="200" decel="100000" autoRev="1" fill="hold">
                                          <p:stCondLst>
                                            <p:cond delay="600"/>
                                          </p:stCondLst>
                                        </p:cTn>
                                        <p:tgtEl>
                                          <p:spTgt spid="3">
                                            <p:txEl>
                                              <p:pRg st="1" end="1"/>
                                            </p:txEl>
                                          </p:spTgt>
                                        </p:tgtEl>
                                        <p:attrNameLst>
                                          <p:attrName>ppt_x</p:attrName>
                                        </p:attrNameLst>
                                      </p:cBhvr>
                                    </p:anim>
                                  </p:childTnLst>
                                </p:cTn>
                              </p:par>
                            </p:childTnLst>
                          </p:cTn>
                        </p:par>
                        <p:par>
                          <p:cTn id="18" fill="hold">
                            <p:stCondLst>
                              <p:cond delay="2000"/>
                            </p:stCondLst>
                            <p:childTnLst>
                              <p:par>
                                <p:cTn id="19" presetID="34" presetClass="entr" presetSubtype="0"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from="(-#ppt_w/2)" to="(#ppt_x)" calcmode="lin" valueType="num">
                                      <p:cBhvr>
                                        <p:cTn id="21" dur="600" fill="hold">
                                          <p:stCondLst>
                                            <p:cond delay="0"/>
                                          </p:stCondLst>
                                        </p:cTn>
                                        <p:tgtEl>
                                          <p:spTgt spid="3">
                                            <p:txEl>
                                              <p:pRg st="2" end="2"/>
                                            </p:txEl>
                                          </p:spTgt>
                                        </p:tgtEl>
                                        <p:attrNameLst>
                                          <p:attrName>ppt_x</p:attrName>
                                        </p:attrNameLst>
                                      </p:cBhvr>
                                    </p:anim>
                                    <p:anim from="0" to="-1.0" calcmode="lin" valueType="num">
                                      <p:cBhvr>
                                        <p:cTn id="22" dur="200" decel="50000" autoRev="1" fill="hold">
                                          <p:stCondLst>
                                            <p:cond delay="600"/>
                                          </p:stCondLst>
                                        </p:cTn>
                                        <p:tgtEl>
                                          <p:spTgt spid="3">
                                            <p:txEl>
                                              <p:pRg st="2" end="2"/>
                                            </p:txEl>
                                          </p:spTgt>
                                        </p:tgtEl>
                                        <p:attrNameLst>
                                          <p:attrName>xshear</p:attrName>
                                        </p:attrNameLst>
                                      </p:cBhvr>
                                    </p:anim>
                                    <p:animScale>
                                      <p:cBhvr>
                                        <p:cTn id="23" dur="200" decel="100000" autoRev="1" fill="hold">
                                          <p:stCondLst>
                                            <p:cond delay="600"/>
                                          </p:stCondLst>
                                        </p:cTn>
                                        <p:tgtEl>
                                          <p:spTgt spid="3">
                                            <p:txEl>
                                              <p:pRg st="2" end="2"/>
                                            </p:txEl>
                                          </p:spTgt>
                                        </p:tgtEl>
                                      </p:cBhvr>
                                      <p:from x="100000" y="100000"/>
                                      <p:to x="80000" y="100000"/>
                                    </p:animScale>
                                    <p:anim by="(#ppt_h/3+#ppt_w*0.1)" calcmode="lin" valueType="num">
                                      <p:cBhvr additive="sum">
                                        <p:cTn id="24" dur="200" decel="100000" autoRev="1" fill="hold">
                                          <p:stCondLst>
                                            <p:cond delay="600"/>
                                          </p:stCondLst>
                                        </p:cTn>
                                        <p:tgtEl>
                                          <p:spTgt spid="3">
                                            <p:txEl>
                                              <p:pRg st="2" end="2"/>
                                            </p:txEl>
                                          </p:spTgt>
                                        </p:tgtEl>
                                        <p:attrNameLst>
                                          <p:attrName>ppt_x</p:attrName>
                                        </p:attrNameLst>
                                      </p:cBhvr>
                                    </p:anim>
                                  </p:childTnLst>
                                </p:cTn>
                              </p:par>
                            </p:childTnLst>
                          </p:cTn>
                        </p:par>
                        <p:par>
                          <p:cTn id="25" fill="hold">
                            <p:stCondLst>
                              <p:cond delay="3000"/>
                            </p:stCondLst>
                            <p:childTnLst>
                              <p:par>
                                <p:cTn id="26" presetID="34" presetClass="entr" presetSubtype="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from="(-#ppt_w/2)" to="(#ppt_x)" calcmode="lin" valueType="num">
                                      <p:cBhvr>
                                        <p:cTn id="28" dur="600" fill="hold">
                                          <p:stCondLst>
                                            <p:cond delay="0"/>
                                          </p:stCondLst>
                                        </p:cTn>
                                        <p:tgtEl>
                                          <p:spTgt spid="3">
                                            <p:txEl>
                                              <p:pRg st="3" end="3"/>
                                            </p:txEl>
                                          </p:spTgt>
                                        </p:tgtEl>
                                        <p:attrNameLst>
                                          <p:attrName>ppt_x</p:attrName>
                                        </p:attrNameLst>
                                      </p:cBhvr>
                                    </p:anim>
                                    <p:anim from="0" to="-1.0" calcmode="lin" valueType="num">
                                      <p:cBhvr>
                                        <p:cTn id="29" dur="200" decel="50000" autoRev="1" fill="hold">
                                          <p:stCondLst>
                                            <p:cond delay="600"/>
                                          </p:stCondLst>
                                        </p:cTn>
                                        <p:tgtEl>
                                          <p:spTgt spid="3">
                                            <p:txEl>
                                              <p:pRg st="3" end="3"/>
                                            </p:txEl>
                                          </p:spTgt>
                                        </p:tgtEl>
                                        <p:attrNameLst>
                                          <p:attrName>xshear</p:attrName>
                                        </p:attrNameLst>
                                      </p:cBhvr>
                                    </p:anim>
                                    <p:animScale>
                                      <p:cBhvr>
                                        <p:cTn id="30" dur="200" decel="100000" autoRev="1" fill="hold">
                                          <p:stCondLst>
                                            <p:cond delay="600"/>
                                          </p:stCondLst>
                                        </p:cTn>
                                        <p:tgtEl>
                                          <p:spTgt spid="3">
                                            <p:txEl>
                                              <p:pRg st="3" end="3"/>
                                            </p:txEl>
                                          </p:spTgt>
                                        </p:tgtEl>
                                      </p:cBhvr>
                                      <p:from x="100000" y="100000"/>
                                      <p:to x="80000" y="100000"/>
                                    </p:animScale>
                                    <p:anim by="(#ppt_h/3+#ppt_w*0.1)" calcmode="lin" valueType="num">
                                      <p:cBhvr additive="sum">
                                        <p:cTn id="31" dur="200" decel="100000" autoRev="1" fill="hold">
                                          <p:stCondLst>
                                            <p:cond delay="600"/>
                                          </p:stCondLst>
                                        </p:cTn>
                                        <p:tgtEl>
                                          <p:spTgt spid="3">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40000" contrast="-20000"/>
          </a:blip>
          <a:srcRect/>
          <a:stretch>
            <a:fillRect t="-6000" b="-8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126163"/>
          </a:xfrm>
        </p:spPr>
        <p:txBody>
          <a:bodyPr>
            <a:noAutofit/>
          </a:bodyPr>
          <a:lstStyle/>
          <a:p>
            <a:pPr marL="0" algn="justLow" rtl="1">
              <a:lnSpc>
                <a:spcPct val="133000"/>
              </a:lnSpc>
              <a:buNone/>
            </a:pPr>
            <a:r>
              <a:rPr lang="fa-IR" sz="2200" b="1" dirty="0" smtClean="0"/>
              <a:t>ا</a:t>
            </a:r>
            <a:r>
              <a:rPr lang="fa-IR" sz="2100" b="1" dirty="0" smtClean="0"/>
              <a:t>گر ما می خواهیم به کودکان بیاموزیم ، پاداش ها و تنبیه ها را به کار ببریم و برای آنها الگوهای مناسبی فراهم آوریم ، بعد از مدتی مطمئنا کودکان یادگیرندگانی خودانگیخته خواهند شد . اما این بدین معنا نیست که اکنون آنها به خاطر خود یادگیری و به دلیل کنجکاوی طبیعی شان در مورد جهان ، چیز می آموزند بلکه آنها می آموزند تا معیار های درونی خودشان را افزایش دهند .این معیارهای درونی کودکان ، محصول آموزش اجتماعی و نتیجه الگوبرداری هستند.</a:t>
            </a:r>
          </a:p>
          <a:p>
            <a:pPr marL="0" algn="justLow" rtl="1">
              <a:lnSpc>
                <a:spcPct val="133000"/>
              </a:lnSpc>
              <a:buNone/>
            </a:pPr>
            <a:r>
              <a:rPr lang="fa-IR" sz="2100" b="1" dirty="0" smtClean="0"/>
              <a:t>بندورا می پذیرد که علاقه درونی وجود دارد . اما عنوان می کند که این علاقه بعد از اینکه ما معیار های پیشرفت خود را تعیین می کنیم و احساسات خود کارآمدی در وجودمان رشد می کنند ، به وجود می آید .</a:t>
            </a:r>
          </a:p>
          <a:p>
            <a:pPr marL="0" algn="justLow" rtl="1">
              <a:lnSpc>
                <a:spcPct val="133000"/>
              </a:lnSpc>
              <a:buNone/>
            </a:pPr>
            <a:r>
              <a:rPr lang="fa-IR" sz="2100" b="1" dirty="0" smtClean="0"/>
              <a:t>برای مثال ، بعد از اینکه در درس زیست شناختی  خوب کار کردیم از خواندن موضوعات مربوط به این درس ، به خودی خود لذت می بریم . بنابراین ، علاقه درونی از ابتدا وجود ندارد . دوم اینکه بندورا اعتبار مراحل پیاژه را زیر سوال می برد.</a:t>
            </a:r>
          </a:p>
          <a:p>
            <a:pPr marL="0" algn="justLow" rtl="1">
              <a:lnSpc>
                <a:spcPct val="133000"/>
              </a:lnSpc>
              <a:buNone/>
            </a:pPr>
            <a:r>
              <a:rPr lang="fa-IR" sz="2100" b="1" dirty="0" smtClean="0"/>
              <a:t>در نگاه اول ، مراحل معقولانه به نظر می رسند ، زیرا کودکان اغلب به صورت متوالی بر موضوعات تسلط  می یابند ، اما این تنها به این دلیل است که افراد اغلب  قبل از اینکه مسائل پیچیده را حل کنند ، به حل مسائل ساده روی می آورند.</a:t>
            </a:r>
            <a:endParaRPr lang="fa-IR" sz="2100" b="1" dirty="0"/>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1"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9"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0" dur="1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35" presetClass="entr" presetSubtype="0" fill="hold" grpId="1"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par>
                          <p:cTn id="18" fill="hold">
                            <p:stCondLst>
                              <p:cond delay="2000"/>
                            </p:stCondLst>
                            <p:childTnLst>
                              <p:par>
                                <p:cTn id="19" presetID="35" presetClass="entr" presetSubtype="0" fill="hold" grpId="1"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2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par>
                          <p:cTn id="25" fill="hold">
                            <p:stCondLst>
                              <p:cond delay="3000"/>
                            </p:stCondLst>
                            <p:childTnLst>
                              <p:par>
                                <p:cTn id="26" presetID="35" presetClass="entr" presetSubtype="0" fill="hold" grpId="1"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40000" contrast="-15000"/>
          </a:blip>
          <a:srcRect/>
          <a:stretch>
            <a:fillRect t="-10000" b="-24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Autofit/>
          </a:bodyPr>
          <a:lstStyle/>
          <a:p>
            <a:pPr marL="0" algn="justLow" rtl="1">
              <a:lnSpc>
                <a:spcPct val="133000"/>
              </a:lnSpc>
              <a:buNone/>
            </a:pPr>
            <a:r>
              <a:rPr lang="fa-IR" sz="1900" b="1" dirty="0" smtClean="0"/>
              <a:t>در زمینه توالی مراحل پیاژه چیز خاصی وجود ندارد و آن طور که او ادعا کرده است، این مراحل مطلق نیستند. علاوه براین ، مفهوم مرحله به این موضوع اشاره دارد که تفکر به صورت ساختارهای یکپارچه و وسیعی که زیر بنای نحوه تفکرکودک در بسیاری از تکالیف است، سازمان می یابد . برای مثال کودک در مرحله عملیات عینی ، برای بسیاری از مسائل </a:t>
            </a:r>
            <a:r>
              <a:rPr lang="en-US" sz="1900" b="1" dirty="0" smtClean="0"/>
              <a:t>‌‌‌</a:t>
            </a:r>
            <a:r>
              <a:rPr lang="fa-IR" sz="1900" b="1" dirty="0" smtClean="0"/>
              <a:t>عملیات منطقی مشابهی را به کار می گیرد.</a:t>
            </a:r>
          </a:p>
          <a:p>
            <a:pPr marL="0" algn="justLow" rtl="1">
              <a:lnSpc>
                <a:spcPct val="133000"/>
              </a:lnSpc>
              <a:buNone/>
            </a:pPr>
            <a:r>
              <a:rPr lang="fa-IR" sz="1900" b="1" dirty="0" smtClean="0"/>
              <a:t>اما بندورا می گوید که مرحله به چنین مفهومی وجود ندارد . در واقع تفکر شامل تعدادی از مهارت های مجزاست که ازیک زمینه شناختی به زمینه دیگر متفاوتند . برای مثال :خواندن ، نوشتن و حساب هر کدام مهارت ها و خرده مهارت های مخصوص به خود را دارا هستند .</a:t>
            </a:r>
          </a:p>
          <a:p>
            <a:pPr marL="0" algn="justLow" rtl="1">
              <a:lnSpc>
                <a:spcPct val="133000"/>
              </a:lnSpc>
              <a:buNone/>
            </a:pPr>
            <a:r>
              <a:rPr lang="fa-IR" sz="1900" b="1" dirty="0" smtClean="0"/>
              <a:t>مراحل پیاژه  که بر مبنای آن ، تفکر کودکان در طبقات وسیعی قرار می گیرد ، در مورد مهارت های اختصاصی تفکر در هر یک از این زمینه ها ،اطلاعات کمی در اختیار ما می گذارد .</a:t>
            </a:r>
          </a:p>
          <a:p>
            <a:pPr marL="0" algn="justLow" rtl="1">
              <a:lnSpc>
                <a:spcPct val="133000"/>
              </a:lnSpc>
              <a:buNone/>
            </a:pPr>
            <a:r>
              <a:rPr lang="fa-IR" sz="1900" b="1" dirty="0" smtClean="0"/>
              <a:t>بنابراین بندورا عنوان می کند که دیدگاه پیاژه در مورد رشد ، اشتباه است.کودکان نه از همان ابتدا بر اثر فعالیت درونی خودشان چیز یاد می گیرند و نه تفکر آنها به صورت مراحل ،دستخوش تغییرات گسترده ای می شود .</a:t>
            </a:r>
          </a:p>
          <a:p>
            <a:pPr marL="0" algn="justLow" rtl="1">
              <a:lnSpc>
                <a:spcPct val="133000"/>
              </a:lnSpc>
              <a:buNone/>
            </a:pPr>
            <a:r>
              <a:rPr lang="fa-IR" sz="1900" b="1" dirty="0" smtClean="0"/>
              <a:t>مخالفت بندورا با پیاژه ، شهرت زیادی دارد . بندورا و همکارانش پاره ای مطالعات کلاسیک انجام دادند تا برتری نظریه خود را نشان دهند. در یکی از این مطالعات ،بندورا و مک دونالد سعی کردند نشان دهند که الگو برداری می تواند مراحل استدلال اخلاقی پیاژه را تغییر دهد. </a:t>
            </a:r>
            <a:endParaRPr lang="en-US" sz="1900" b="1" dirty="0" smtClean="0"/>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par>
                          <p:cTn id="18" fill="hold">
                            <p:stCondLst>
                              <p:cond delay="2000"/>
                            </p:stCondLst>
                            <p:childTnLst>
                              <p:par>
                                <p:cTn id="19" presetID="37" presetClass="entr" presetSubtype="0"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par>
                          <p:cTn id="25" fill="hold">
                            <p:stCondLst>
                              <p:cond delay="3000"/>
                            </p:stCondLst>
                            <p:childTnLst>
                              <p:par>
                                <p:cTn id="26" presetID="37" presetClass="entr" presetSubtype="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par>
                          <p:cTn id="32" fill="hold">
                            <p:stCondLst>
                              <p:cond delay="4000"/>
                            </p:stCondLst>
                            <p:childTnLst>
                              <p:par>
                                <p:cTn id="33" presetID="37" presetClass="entr" presetSubtype="0" fill="hold" grpId="0" nodeType="after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25000" contrast="-20000"/>
          </a:blip>
          <a:srcRect/>
          <a:stretch>
            <a:fillRect t="-53000" b="-16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229600" cy="5745163"/>
          </a:xfrm>
        </p:spPr>
        <p:txBody>
          <a:bodyPr>
            <a:noAutofit/>
          </a:bodyPr>
          <a:lstStyle/>
          <a:p>
            <a:pPr marL="0" algn="ctr" rtl="1">
              <a:lnSpc>
                <a:spcPct val="133000"/>
              </a:lnSpc>
              <a:buNone/>
            </a:pPr>
            <a:r>
              <a:rPr lang="fa-IR" sz="2800" b="1" dirty="0" smtClean="0"/>
              <a:t>استدلال اخلاقی </a:t>
            </a:r>
          </a:p>
          <a:p>
            <a:pPr marL="0" algn="justLow" rtl="1">
              <a:lnSpc>
                <a:spcPct val="133000"/>
              </a:lnSpc>
              <a:buNone/>
            </a:pPr>
            <a:r>
              <a:rPr lang="fa-IR" sz="2100" b="1" dirty="0" smtClean="0"/>
              <a:t>همان طور که به خاطر دارید ،پیاژه یک نظریه قضاوت اخلاقی دو مرحله ای را پیشنهاد کرد که یک جنبه آن مربوط به پیامدها در برابر نیات بود . یعنی کودکان بزرگتر قضاوت خود را بر پایه قصد و نیت نهفته در پشت یک عمل قرار می دهند .</a:t>
            </a:r>
          </a:p>
          <a:p>
            <a:pPr marL="0" algn="justLow" rtl="1">
              <a:lnSpc>
                <a:spcPct val="133000"/>
              </a:lnSpc>
              <a:buNone/>
            </a:pPr>
            <a:r>
              <a:rPr lang="fa-IR" sz="2100" b="1" dirty="0" smtClean="0"/>
              <a:t>برای مثال این احتمال وجود دارد که یک کودک خردسال بگوید پسری که ۱۵فنجان را بر اثر یک حادثه شکسته است ، کارش بدتر از کسی است که هنگام دزدی ، یک فنجان را شکسته است.</a:t>
            </a:r>
          </a:p>
          <a:p>
            <a:pPr marL="0" algn="justLow" rtl="1">
              <a:lnSpc>
                <a:spcPct val="133000"/>
              </a:lnSpc>
              <a:buNone/>
            </a:pPr>
            <a:r>
              <a:rPr lang="fa-IR" sz="2100" b="1" dirty="0" smtClean="0"/>
              <a:t>کودک خردسال بر پیامدها یعنی مقدار خسارت وارد شده ، تمرکز می کند. در مقابل کودک بزرگتر اغلب برانگیزه پنهان تاکید می کند.</a:t>
            </a:r>
            <a:endParaRPr lang="en-US" sz="2100" b="1" dirty="0" smtClean="0"/>
          </a:p>
          <a:p>
            <a:pPr marL="0" algn="justLow" rtl="1">
              <a:lnSpc>
                <a:spcPct val="133000"/>
              </a:lnSpc>
              <a:buNone/>
            </a:pPr>
            <a:r>
              <a:rPr lang="fa-IR" sz="2100" b="1" dirty="0" smtClean="0"/>
              <a:t> بندورا به کودکان ۵تا ۱۱ ساله ،دوازه موضوع مشابه داد و همان طور که پیاژه و دیگران اثبات کرده بودند، پاسخ های این کودکان متفاوت بودند. اما بندورا تاکید کرد که کودکان در تمامی سنین ،حداقل در بعضی موارد ،هر دو نوع استدلال اخلاقی (پیامد ، نیات) را به کار بردند و این نشان می دهد که بین مراحل ، مرزهای خشک و سختی وجود ندارد. </a:t>
            </a:r>
            <a:endParaRPr lang="en-US" sz="2100" b="1" dirty="0" smtClean="0"/>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p:stCondLst>
                              <p:cond delay="1000"/>
                            </p:stCondLst>
                            <p:childTnLst>
                              <p:par>
                                <p:cTn id="13" presetID="43"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
                                        <p:tgtEl>
                                          <p:spTgt spid="3">
                                            <p:txEl>
                                              <p:pRg st="1" end="1"/>
                                            </p:txEl>
                                          </p:spTgt>
                                        </p:tgtEl>
                                      </p:cBhvr>
                                    </p:animEffect>
                                    <p:anim calcmode="lin" valueType="num">
                                      <p:cBhvr>
                                        <p:cTn id="16"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8"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9"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20" fill="hold">
                            <p:stCondLst>
                              <p:cond delay="2000"/>
                            </p:stCondLst>
                            <p:childTnLst>
                              <p:par>
                                <p:cTn id="21" presetID="43"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
                                        <p:tgtEl>
                                          <p:spTgt spid="3">
                                            <p:txEl>
                                              <p:pRg st="2" end="2"/>
                                            </p:txEl>
                                          </p:spTgt>
                                        </p:tgtEl>
                                      </p:cBhvr>
                                    </p:animEffect>
                                    <p:anim calcmode="lin" valueType="num">
                                      <p:cBhvr>
                                        <p:cTn id="24" dur="4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26" dur="600" decel="50000" fill="hold">
                                          <p:stCondLst>
                                            <p:cond delay="4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7" dur="600" decel="50000" fill="hold">
                                          <p:stCondLst>
                                            <p:cond delay="4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28" fill="hold">
                            <p:stCondLst>
                              <p:cond delay="3000"/>
                            </p:stCondLst>
                            <p:childTnLst>
                              <p:par>
                                <p:cTn id="29" presetID="43"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
                                        <p:tgtEl>
                                          <p:spTgt spid="3">
                                            <p:txEl>
                                              <p:pRg st="3" end="3"/>
                                            </p:txEl>
                                          </p:spTgt>
                                        </p:tgtEl>
                                      </p:cBhvr>
                                    </p:animEffect>
                                    <p:anim calcmode="lin" valueType="num">
                                      <p:cBhvr>
                                        <p:cTn id="32"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34"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5"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36" fill="hold">
                            <p:stCondLst>
                              <p:cond delay="4000"/>
                            </p:stCondLst>
                            <p:childTnLst>
                              <p:par>
                                <p:cTn id="37" presetID="43" presetClass="entr" presetSubtype="0" fill="hold" grpId="0" nodeType="after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
                                        <p:tgtEl>
                                          <p:spTgt spid="3">
                                            <p:txEl>
                                              <p:pRg st="4" end="4"/>
                                            </p:txEl>
                                          </p:spTgt>
                                        </p:tgtEl>
                                      </p:cBhvr>
                                    </p:animEffect>
                                    <p:anim calcmode="lin" valueType="num">
                                      <p:cBhvr>
                                        <p:cTn id="40" dur="4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00" fill="hold"/>
                                        <p:tgtEl>
                                          <p:spTgt spid="3">
                                            <p:txEl>
                                              <p:pRg st="4" end="4"/>
                                            </p:txEl>
                                          </p:spTgt>
                                        </p:tgtEl>
                                        <p:attrNameLst>
                                          <p:attrName>ppt_y</p:attrName>
                                        </p:attrNameLst>
                                      </p:cBhvr>
                                      <p:tavLst>
                                        <p:tav tm="0">
                                          <p:val>
                                            <p:strVal val="#ppt_y+0.31"/>
                                          </p:val>
                                        </p:tav>
                                        <p:tav tm="100000">
                                          <p:val>
                                            <p:strVal val="#ppt_y+0.31"/>
                                          </p:val>
                                        </p:tav>
                                      </p:tavLst>
                                    </p:anim>
                                    <p:anim calcmode="lin" valueType="num">
                                      <p:cBhvr>
                                        <p:cTn id="42" dur="600" decel="50000" fill="hold">
                                          <p:stCondLst>
                                            <p:cond delay="400"/>
                                          </p:stCondLst>
                                        </p:cTn>
                                        <p:tgtEl>
                                          <p:spTgt spid="3">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3" dur="600" decel="50000" fill="hold">
                                          <p:stCondLst>
                                            <p:cond delay="400"/>
                                          </p:stCondLst>
                                        </p:cTn>
                                        <p:tgtEl>
                                          <p:spTgt spid="3">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20000" contrast="-30000"/>
          </a:blip>
          <a:srcRect/>
          <a:stretch>
            <a:fillRect l="-12000" t="-6000" b="-11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Autofit/>
          </a:bodyPr>
          <a:lstStyle/>
          <a:p>
            <a:pPr marL="0" algn="justLow" rtl="1">
              <a:lnSpc>
                <a:spcPct val="133000"/>
              </a:lnSpc>
              <a:buNone/>
            </a:pPr>
            <a:r>
              <a:rPr lang="fa-IR" sz="2000" b="1" dirty="0" smtClean="0"/>
              <a:t>به دنبال این پیش آزمون ، بندورا سعی کرد نشان دهد که تفکر کودکان می تواند بر اثر الگوبرداری  تغییر کند. در یک بخش مهم و کلیدی ازاین آزمایش ،کودکان به طور انفرادی یک الگوی بزرگسال را مشاهده کردند که برای ایجاد پاسخ های متضاد با روش مورد نظر کودکان ، مورد تمجید قرار می گرفت .</a:t>
            </a:r>
            <a:endParaRPr lang="en-US" sz="2000" b="1" dirty="0" smtClean="0"/>
          </a:p>
          <a:p>
            <a:pPr marL="0" algn="justLow" rtl="1">
              <a:lnSpc>
                <a:spcPct val="133000"/>
              </a:lnSpc>
              <a:buNone/>
            </a:pPr>
            <a:r>
              <a:rPr lang="fa-IR" sz="2000" b="1" dirty="0" smtClean="0"/>
              <a:t>برای مثال اگر یک کودک به طور معمول در مورد عمل خلاف ،بر حسب نیت قضاوت می کرد ،الگو ،قضاوت خود را براساس پیامدها قرار می داد.</a:t>
            </a:r>
          </a:p>
          <a:p>
            <a:pPr marL="0" algn="justLow" rtl="1">
              <a:lnSpc>
                <a:spcPct val="133000"/>
              </a:lnSpc>
              <a:buNone/>
            </a:pPr>
            <a:r>
              <a:rPr lang="fa-IR" sz="2000" b="1" dirty="0" smtClean="0"/>
              <a:t>آزمایشگر ، الگو را با دو انتخاب اخلاقی روبرو می کرد و وقتی او جوابش را می داد، او را تمجید می کرد و به کودک اجازه می داد تا درمورد موضوع  جدیدی قضاوت کند . بدین طریق با برگشتن به موضوعات</a:t>
            </a:r>
            <a:r>
              <a:rPr lang="en-US" sz="2000" b="1" dirty="0" smtClean="0"/>
              <a:t> </a:t>
            </a:r>
            <a:r>
              <a:rPr lang="fa-IR" sz="2000" b="1" dirty="0" smtClean="0"/>
              <a:t>جدید ،الگو و کودک به ۱۲ موضوع جدید (متفاوت با موضوعات پیش آزمون ) پاسخ می دادند.</a:t>
            </a:r>
          </a:p>
          <a:p>
            <a:pPr marL="0" algn="justLow" rtl="1">
              <a:lnSpc>
                <a:spcPct val="133000"/>
              </a:lnSpc>
              <a:buNone/>
            </a:pPr>
            <a:r>
              <a:rPr lang="fa-IR" sz="2000" b="1" dirty="0" smtClean="0"/>
              <a:t>این جریان آموزش ،اثر نیرومندی داشت .قبل ازآموزش ،کودکان پاسخ اخلاقی مورد نظر را تنها در حدود ۲۰درصد موارد ارائه می دادند،اما در طول آموزش ،این مقدار به طور متوسط به حدود ۵۰درصد افزایش یافت.این آزمایش ، همچنین یک پس آزمون فوری را شامل می شد که در آن کودکان یک بار دیگربه  موضوعات پیش آزمون پاسخ  می دادند. نتایج نشان داد که کودکان در پاسخ دادن به روش جدید خود که از الگو آموخته بودند،اصرار داشتند.</a:t>
            </a:r>
          </a:p>
          <a:p>
            <a:pPr marL="0" algn="justLow" rtl="1">
              <a:lnSpc>
                <a:spcPct val="133000"/>
              </a:lnSpc>
              <a:buNone/>
            </a:pPr>
            <a:endParaRPr lang="en-US" sz="2000" b="1" dirty="0" smtClean="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1" end="1"/>
                                            </p:txEl>
                                          </p:spTgt>
                                        </p:tgtEl>
                                      </p:cBhvr>
                                    </p:animEffect>
                                  </p:childTnLst>
                                </p:cTn>
                              </p:par>
                            </p:childTnLst>
                          </p:cTn>
                        </p:par>
                        <p:par>
                          <p:cTn id="16" fill="hold">
                            <p:stCondLst>
                              <p:cond delay="2000"/>
                            </p:stCondLst>
                            <p:childTnLst>
                              <p:par>
                                <p:cTn id="17" presetID="50" presetClass="entr" presetSubtype="0" decel="10000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2" end="2"/>
                                            </p:txEl>
                                          </p:spTgt>
                                        </p:tgtEl>
                                      </p:cBhvr>
                                    </p:animEffect>
                                  </p:childTnLst>
                                </p:cTn>
                              </p:par>
                            </p:childTnLst>
                          </p:cTn>
                        </p:par>
                        <p:par>
                          <p:cTn id="22" fill="hold">
                            <p:stCondLst>
                              <p:cond delay="3000"/>
                            </p:stCondLst>
                            <p:childTnLst>
                              <p:par>
                                <p:cTn id="23" presetID="50" presetClass="entr" presetSubtype="0" decel="10000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30000" contrast="-35000"/>
          </a:blip>
          <a:srcRect/>
          <a:stretch>
            <a:fillRect t="-6000" b="-12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382000" cy="6248400"/>
          </a:xfrm>
        </p:spPr>
        <p:txBody>
          <a:bodyPr>
            <a:noAutofit/>
          </a:bodyPr>
          <a:lstStyle/>
          <a:p>
            <a:pPr marL="0" algn="justLow" rtl="1">
              <a:lnSpc>
                <a:spcPct val="113000"/>
              </a:lnSpc>
              <a:buNone/>
            </a:pPr>
            <a:r>
              <a:rPr lang="fa-IR" sz="2200" b="1" dirty="0" smtClean="0"/>
              <a:t>بندورا عنوان می کند که این مطالعه نشان می دهد((آن چیزهایی که مراحل رشد خوانده شده اند ، می توانند به وسیله ارائه الگوهای بزرگسالانه تغییر پیدا کنند)).به نظر می رسد که چیز ثابت و غیر قابل تغییری در مورد مراحل وجود ندارد .</a:t>
            </a:r>
          </a:p>
          <a:p>
            <a:pPr marL="0" algn="justLow" rtl="1">
              <a:lnSpc>
                <a:spcPct val="113000"/>
              </a:lnSpc>
              <a:buNone/>
            </a:pPr>
            <a:r>
              <a:rPr lang="fa-IR" sz="2200" b="1" dirty="0" smtClean="0"/>
              <a:t>گروهی از رشدگرایان شناختی آزمایش الگوبرداری بندورا را تکرار کردند و نتایج مشابهی را به دست آوردند.با وجود این ، رشد گرایان شناختی به این آزمایش با سوظن نگاه می کنند. آنها اعتراف می کنند که الگو برداری  می تواند مراحل شناختی را تحت تاثیر قرار دهد ، اما این تاثیر بسیار اندک باشد . دلیل آن این است که مراحل ، نشاندهنده ساختارهای شناختی عمیقا ریشه دار و وسیع است. براساس این نظریه،ما نمی توانیم به آسانی کودک  را وادار کنیم که به روشنی که ما دوست داریم ،استدلال کند و هرگاه هم که بتوانیم تغییری ایجاد کنیم،اساسا باید در جهت توالی مراحل ،یعنی مطابق با یک مرحله جلوتر باشد.</a:t>
            </a:r>
          </a:p>
          <a:p>
            <a:pPr marL="0" algn="justLow" rtl="1">
              <a:lnSpc>
                <a:spcPct val="113000"/>
              </a:lnSpc>
              <a:buNone/>
            </a:pPr>
            <a:r>
              <a:rPr lang="fa-IR" sz="2200" b="1" dirty="0" smtClean="0"/>
              <a:t>در حقیقت ،در چندین آزمایش معلوم شد که این نوع  تغییرات رو به جلو ، هنگامی رخ می دهند که به جای مراحل پیاژه ، از مراحل کلبرگ استفاده شود .کلبرگ عنوان می کند که این امر به این دلیل اتفاق می افتد که مراحل او ساختارهای شناختی وسیع تری را نسبت به مراحل رشد اخلاقی پیاژه،در بر می گیرد و بنابراین تغییر در مراحل او ،مشکل تر است. با این حال ، همان طور که بندورا عنوان کرد , اثر الگوبرداری در این مطالعات ، کم فروغ و ضعیف بود.</a:t>
            </a:r>
            <a:r>
              <a:rPr lang="fa-IR" sz="1600" dirty="0" smtClean="0"/>
              <a:t>منبع(نظریه های رشد ) ( .۲۷۲ -۲۷۶ ) مترجم:  دکتر خوی نژاد ،دکتر رجایی  نویسنده: ویلیام کرین </a:t>
            </a:r>
          </a:p>
          <a:p>
            <a:pPr marL="0" algn="justLow" rtl="1">
              <a:lnSpc>
                <a:spcPct val="113000"/>
              </a:lnSpc>
              <a:buNone/>
            </a:pPr>
            <a:endParaRPr lang="en-US" sz="2100" b="1" dirty="0" smtClean="0"/>
          </a:p>
          <a:p>
            <a:pPr marL="0" algn="justLow" rtl="1">
              <a:lnSpc>
                <a:spcPct val="113000"/>
              </a:lnSpc>
              <a:buNone/>
            </a:pPr>
            <a:endParaRPr lang="fa-IR" sz="2100" b="1" dirty="0"/>
          </a:p>
        </p:txBody>
      </p:sp>
    </p:spTree>
  </p:cSld>
  <p:clrMapOvr>
    <a:masterClrMapping/>
  </p:clrMapOvr>
  <p:transition spd="slow">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290">
                                          <p:stCondLst>
                                            <p:cond delay="0"/>
                                          </p:stCondLst>
                                        </p:cTn>
                                        <p:tgtEl>
                                          <p:spTgt spid="3">
                                            <p:txEl>
                                              <p:pRg st="0" end="0"/>
                                            </p:txEl>
                                          </p:spTgt>
                                        </p:tgtEl>
                                      </p:cBhvr>
                                    </p:animEffect>
                                    <p:anim calcmode="lin" valueType="num">
                                      <p:cBhvr>
                                        <p:cTn id="8" dur="911"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13">
                                          <p:stCondLst>
                                            <p:cond delay="325"/>
                                          </p:stCondLst>
                                        </p:cTn>
                                        <p:tgtEl>
                                          <p:spTgt spid="3">
                                            <p:txEl>
                                              <p:pRg st="0" end="0"/>
                                            </p:txEl>
                                          </p:spTgt>
                                        </p:tgtEl>
                                      </p:cBhvr>
                                      <p:to x="100000" y="60000"/>
                                    </p:animScale>
                                    <p:animScale>
                                      <p:cBhvr>
                                        <p:cTn id="14" dur="83" decel="50000">
                                          <p:stCondLst>
                                            <p:cond delay="338"/>
                                          </p:stCondLst>
                                        </p:cTn>
                                        <p:tgtEl>
                                          <p:spTgt spid="3">
                                            <p:txEl>
                                              <p:pRg st="0" end="0"/>
                                            </p:txEl>
                                          </p:spTgt>
                                        </p:tgtEl>
                                      </p:cBhvr>
                                      <p:to x="100000" y="100000"/>
                                    </p:animScale>
                                    <p:animScale>
                                      <p:cBhvr>
                                        <p:cTn id="15" dur="13">
                                          <p:stCondLst>
                                            <p:cond delay="656"/>
                                          </p:stCondLst>
                                        </p:cTn>
                                        <p:tgtEl>
                                          <p:spTgt spid="3">
                                            <p:txEl>
                                              <p:pRg st="0" end="0"/>
                                            </p:txEl>
                                          </p:spTgt>
                                        </p:tgtEl>
                                      </p:cBhvr>
                                      <p:to x="100000" y="80000"/>
                                    </p:animScale>
                                    <p:animScale>
                                      <p:cBhvr>
                                        <p:cTn id="16" dur="83" decel="50000">
                                          <p:stCondLst>
                                            <p:cond delay="669"/>
                                          </p:stCondLst>
                                        </p:cTn>
                                        <p:tgtEl>
                                          <p:spTgt spid="3">
                                            <p:txEl>
                                              <p:pRg st="0" end="0"/>
                                            </p:txEl>
                                          </p:spTgt>
                                        </p:tgtEl>
                                      </p:cBhvr>
                                      <p:to x="100000" y="100000"/>
                                    </p:animScale>
                                    <p:animScale>
                                      <p:cBhvr>
                                        <p:cTn id="17" dur="13">
                                          <p:stCondLst>
                                            <p:cond delay="821"/>
                                          </p:stCondLst>
                                        </p:cTn>
                                        <p:tgtEl>
                                          <p:spTgt spid="3">
                                            <p:txEl>
                                              <p:pRg st="0" end="0"/>
                                            </p:txEl>
                                          </p:spTgt>
                                        </p:tgtEl>
                                      </p:cBhvr>
                                      <p:to x="100000" y="90000"/>
                                    </p:animScale>
                                    <p:animScale>
                                      <p:cBhvr>
                                        <p:cTn id="18" dur="83" decel="50000">
                                          <p:stCondLst>
                                            <p:cond delay="834"/>
                                          </p:stCondLst>
                                        </p:cTn>
                                        <p:tgtEl>
                                          <p:spTgt spid="3">
                                            <p:txEl>
                                              <p:pRg st="0" end="0"/>
                                            </p:txEl>
                                          </p:spTgt>
                                        </p:tgtEl>
                                      </p:cBhvr>
                                      <p:to x="100000" y="100000"/>
                                    </p:animScale>
                                    <p:animScale>
                                      <p:cBhvr>
                                        <p:cTn id="19" dur="13">
                                          <p:stCondLst>
                                            <p:cond delay="904"/>
                                          </p:stCondLst>
                                        </p:cTn>
                                        <p:tgtEl>
                                          <p:spTgt spid="3">
                                            <p:txEl>
                                              <p:pRg st="0" end="0"/>
                                            </p:txEl>
                                          </p:spTgt>
                                        </p:tgtEl>
                                      </p:cBhvr>
                                      <p:to x="100000" y="95000"/>
                                    </p:animScale>
                                    <p:animScale>
                                      <p:cBhvr>
                                        <p:cTn id="20" dur="83" decel="50000">
                                          <p:stCondLst>
                                            <p:cond delay="917"/>
                                          </p:stCondLst>
                                        </p:cTn>
                                        <p:tgtEl>
                                          <p:spTgt spid="3">
                                            <p:txEl>
                                              <p:pRg st="0" end="0"/>
                                            </p:txEl>
                                          </p:spTgt>
                                        </p:tgtEl>
                                      </p:cBhvr>
                                      <p:to x="100000" y="100000"/>
                                    </p:animScale>
                                  </p:childTnLst>
                                </p:cTn>
                              </p:par>
                            </p:childTnLst>
                          </p:cTn>
                        </p:par>
                        <p:par>
                          <p:cTn id="21" fill="hold">
                            <p:stCondLst>
                              <p:cond delay="1000"/>
                            </p:stCondLst>
                            <p:childTnLst>
                              <p:par>
                                <p:cTn id="22" presetID="26" presetClass="entr" presetSubtype="0" fill="hold" grpId="0" nodeType="after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ipe(down)">
                                      <p:cBhvr>
                                        <p:cTn id="24" dur="290">
                                          <p:stCondLst>
                                            <p:cond delay="0"/>
                                          </p:stCondLst>
                                        </p:cTn>
                                        <p:tgtEl>
                                          <p:spTgt spid="3">
                                            <p:txEl>
                                              <p:pRg st="1" end="1"/>
                                            </p:txEl>
                                          </p:spTgt>
                                        </p:tgtEl>
                                      </p:cBhvr>
                                    </p:animEffect>
                                    <p:anim calcmode="lin" valueType="num">
                                      <p:cBhvr>
                                        <p:cTn id="25" dur="911"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6" dur="332"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7" dur="332" tmFilter="0, 0; 0.125,0.2665; 0.25,0.4; 0.375,0.465; 0.5,0.5;  0.625,0.535; 0.75,0.6; 0.875,0.7335; 1,1">
                                          <p:stCondLst>
                                            <p:cond delay="332"/>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8" dur="166" tmFilter="0, 0; 0.125,0.2665; 0.25,0.4; 0.375,0.465; 0.5,0.5;  0.625,0.535; 0.75,0.6; 0.875,0.7335; 1,1">
                                          <p:stCondLst>
                                            <p:cond delay="662"/>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9" dur="82" tmFilter="0, 0; 0.125,0.2665; 0.25,0.4; 0.375,0.465; 0.5,0.5;  0.625,0.535; 0.75,0.6; 0.875,0.7335; 1,1">
                                          <p:stCondLst>
                                            <p:cond delay="828"/>
                                          </p:stCondLst>
                                        </p:cTn>
                                        <p:tgtEl>
                                          <p:spTgt spid="3">
                                            <p:txEl>
                                              <p:pRg st="1" end="1"/>
                                            </p:txEl>
                                          </p:spTgt>
                                        </p:tgtEl>
                                        <p:attrNameLst>
                                          <p:attrName>ppt_y</p:attrName>
                                        </p:attrNameLst>
                                      </p:cBhvr>
                                      <p:tavLst>
                                        <p:tav tm="0" fmla="#ppt_y-sin(pi*$)/81">
                                          <p:val>
                                            <p:fltVal val="0"/>
                                          </p:val>
                                        </p:tav>
                                        <p:tav tm="100000">
                                          <p:val>
                                            <p:fltVal val="1"/>
                                          </p:val>
                                        </p:tav>
                                      </p:tavLst>
                                    </p:anim>
                                    <p:animScale>
                                      <p:cBhvr>
                                        <p:cTn id="30" dur="13">
                                          <p:stCondLst>
                                            <p:cond delay="325"/>
                                          </p:stCondLst>
                                        </p:cTn>
                                        <p:tgtEl>
                                          <p:spTgt spid="3">
                                            <p:txEl>
                                              <p:pRg st="1" end="1"/>
                                            </p:txEl>
                                          </p:spTgt>
                                        </p:tgtEl>
                                      </p:cBhvr>
                                      <p:to x="100000" y="60000"/>
                                    </p:animScale>
                                    <p:animScale>
                                      <p:cBhvr>
                                        <p:cTn id="31" dur="83" decel="50000">
                                          <p:stCondLst>
                                            <p:cond delay="338"/>
                                          </p:stCondLst>
                                        </p:cTn>
                                        <p:tgtEl>
                                          <p:spTgt spid="3">
                                            <p:txEl>
                                              <p:pRg st="1" end="1"/>
                                            </p:txEl>
                                          </p:spTgt>
                                        </p:tgtEl>
                                      </p:cBhvr>
                                      <p:to x="100000" y="100000"/>
                                    </p:animScale>
                                    <p:animScale>
                                      <p:cBhvr>
                                        <p:cTn id="32" dur="13">
                                          <p:stCondLst>
                                            <p:cond delay="656"/>
                                          </p:stCondLst>
                                        </p:cTn>
                                        <p:tgtEl>
                                          <p:spTgt spid="3">
                                            <p:txEl>
                                              <p:pRg st="1" end="1"/>
                                            </p:txEl>
                                          </p:spTgt>
                                        </p:tgtEl>
                                      </p:cBhvr>
                                      <p:to x="100000" y="80000"/>
                                    </p:animScale>
                                    <p:animScale>
                                      <p:cBhvr>
                                        <p:cTn id="33" dur="83" decel="50000">
                                          <p:stCondLst>
                                            <p:cond delay="669"/>
                                          </p:stCondLst>
                                        </p:cTn>
                                        <p:tgtEl>
                                          <p:spTgt spid="3">
                                            <p:txEl>
                                              <p:pRg st="1" end="1"/>
                                            </p:txEl>
                                          </p:spTgt>
                                        </p:tgtEl>
                                      </p:cBhvr>
                                      <p:to x="100000" y="100000"/>
                                    </p:animScale>
                                    <p:animScale>
                                      <p:cBhvr>
                                        <p:cTn id="34" dur="13">
                                          <p:stCondLst>
                                            <p:cond delay="821"/>
                                          </p:stCondLst>
                                        </p:cTn>
                                        <p:tgtEl>
                                          <p:spTgt spid="3">
                                            <p:txEl>
                                              <p:pRg st="1" end="1"/>
                                            </p:txEl>
                                          </p:spTgt>
                                        </p:tgtEl>
                                      </p:cBhvr>
                                      <p:to x="100000" y="90000"/>
                                    </p:animScale>
                                    <p:animScale>
                                      <p:cBhvr>
                                        <p:cTn id="35" dur="83" decel="50000">
                                          <p:stCondLst>
                                            <p:cond delay="834"/>
                                          </p:stCondLst>
                                        </p:cTn>
                                        <p:tgtEl>
                                          <p:spTgt spid="3">
                                            <p:txEl>
                                              <p:pRg st="1" end="1"/>
                                            </p:txEl>
                                          </p:spTgt>
                                        </p:tgtEl>
                                      </p:cBhvr>
                                      <p:to x="100000" y="100000"/>
                                    </p:animScale>
                                    <p:animScale>
                                      <p:cBhvr>
                                        <p:cTn id="36" dur="13">
                                          <p:stCondLst>
                                            <p:cond delay="904"/>
                                          </p:stCondLst>
                                        </p:cTn>
                                        <p:tgtEl>
                                          <p:spTgt spid="3">
                                            <p:txEl>
                                              <p:pRg st="1" end="1"/>
                                            </p:txEl>
                                          </p:spTgt>
                                        </p:tgtEl>
                                      </p:cBhvr>
                                      <p:to x="100000" y="95000"/>
                                    </p:animScale>
                                    <p:animScale>
                                      <p:cBhvr>
                                        <p:cTn id="37" dur="83" decel="50000">
                                          <p:stCondLst>
                                            <p:cond delay="917"/>
                                          </p:stCondLst>
                                        </p:cTn>
                                        <p:tgtEl>
                                          <p:spTgt spid="3">
                                            <p:txEl>
                                              <p:pRg st="1" end="1"/>
                                            </p:txEl>
                                          </p:spTgt>
                                        </p:tgtEl>
                                      </p:cBhvr>
                                      <p:to x="100000" y="100000"/>
                                    </p:animScale>
                                  </p:childTnLst>
                                </p:cTn>
                              </p:par>
                            </p:childTnLst>
                          </p:cTn>
                        </p:par>
                        <p:par>
                          <p:cTn id="38" fill="hold">
                            <p:stCondLst>
                              <p:cond delay="2000"/>
                            </p:stCondLst>
                            <p:childTnLst>
                              <p:par>
                                <p:cTn id="39" presetID="26" presetClass="entr" presetSubtype="0" fill="hold" grpId="0" nodeType="after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animEffect transition="in" filter="wipe(down)">
                                      <p:cBhvr>
                                        <p:cTn id="41" dur="290">
                                          <p:stCondLst>
                                            <p:cond delay="0"/>
                                          </p:stCondLst>
                                        </p:cTn>
                                        <p:tgtEl>
                                          <p:spTgt spid="3">
                                            <p:txEl>
                                              <p:pRg st="2" end="2"/>
                                            </p:txEl>
                                          </p:spTgt>
                                        </p:tgtEl>
                                      </p:cBhvr>
                                    </p:animEffect>
                                    <p:anim calcmode="lin" valueType="num">
                                      <p:cBhvr>
                                        <p:cTn id="42" dur="911"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3" dur="332"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4" dur="332" tmFilter="0, 0; 0.125,0.2665; 0.25,0.4; 0.375,0.465; 0.5,0.5;  0.625,0.535; 0.75,0.6; 0.875,0.7335; 1,1">
                                          <p:stCondLst>
                                            <p:cond delay="332"/>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5" dur="166" tmFilter="0, 0; 0.125,0.2665; 0.25,0.4; 0.375,0.465; 0.5,0.5;  0.625,0.535; 0.75,0.6; 0.875,0.7335; 1,1">
                                          <p:stCondLst>
                                            <p:cond delay="662"/>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6" dur="82" tmFilter="0, 0; 0.125,0.2665; 0.25,0.4; 0.375,0.465; 0.5,0.5;  0.625,0.535; 0.75,0.6; 0.875,0.7335; 1,1">
                                          <p:stCondLst>
                                            <p:cond delay="828"/>
                                          </p:stCondLst>
                                        </p:cTn>
                                        <p:tgtEl>
                                          <p:spTgt spid="3">
                                            <p:txEl>
                                              <p:pRg st="2" end="2"/>
                                            </p:txEl>
                                          </p:spTgt>
                                        </p:tgtEl>
                                        <p:attrNameLst>
                                          <p:attrName>ppt_y</p:attrName>
                                        </p:attrNameLst>
                                      </p:cBhvr>
                                      <p:tavLst>
                                        <p:tav tm="0" fmla="#ppt_y-sin(pi*$)/81">
                                          <p:val>
                                            <p:fltVal val="0"/>
                                          </p:val>
                                        </p:tav>
                                        <p:tav tm="100000">
                                          <p:val>
                                            <p:fltVal val="1"/>
                                          </p:val>
                                        </p:tav>
                                      </p:tavLst>
                                    </p:anim>
                                    <p:animScale>
                                      <p:cBhvr>
                                        <p:cTn id="47" dur="13">
                                          <p:stCondLst>
                                            <p:cond delay="325"/>
                                          </p:stCondLst>
                                        </p:cTn>
                                        <p:tgtEl>
                                          <p:spTgt spid="3">
                                            <p:txEl>
                                              <p:pRg st="2" end="2"/>
                                            </p:txEl>
                                          </p:spTgt>
                                        </p:tgtEl>
                                      </p:cBhvr>
                                      <p:to x="100000" y="60000"/>
                                    </p:animScale>
                                    <p:animScale>
                                      <p:cBhvr>
                                        <p:cTn id="48" dur="83" decel="50000">
                                          <p:stCondLst>
                                            <p:cond delay="338"/>
                                          </p:stCondLst>
                                        </p:cTn>
                                        <p:tgtEl>
                                          <p:spTgt spid="3">
                                            <p:txEl>
                                              <p:pRg st="2" end="2"/>
                                            </p:txEl>
                                          </p:spTgt>
                                        </p:tgtEl>
                                      </p:cBhvr>
                                      <p:to x="100000" y="100000"/>
                                    </p:animScale>
                                    <p:animScale>
                                      <p:cBhvr>
                                        <p:cTn id="49" dur="13">
                                          <p:stCondLst>
                                            <p:cond delay="656"/>
                                          </p:stCondLst>
                                        </p:cTn>
                                        <p:tgtEl>
                                          <p:spTgt spid="3">
                                            <p:txEl>
                                              <p:pRg st="2" end="2"/>
                                            </p:txEl>
                                          </p:spTgt>
                                        </p:tgtEl>
                                      </p:cBhvr>
                                      <p:to x="100000" y="80000"/>
                                    </p:animScale>
                                    <p:animScale>
                                      <p:cBhvr>
                                        <p:cTn id="50" dur="83" decel="50000">
                                          <p:stCondLst>
                                            <p:cond delay="669"/>
                                          </p:stCondLst>
                                        </p:cTn>
                                        <p:tgtEl>
                                          <p:spTgt spid="3">
                                            <p:txEl>
                                              <p:pRg st="2" end="2"/>
                                            </p:txEl>
                                          </p:spTgt>
                                        </p:tgtEl>
                                      </p:cBhvr>
                                      <p:to x="100000" y="100000"/>
                                    </p:animScale>
                                    <p:animScale>
                                      <p:cBhvr>
                                        <p:cTn id="51" dur="13">
                                          <p:stCondLst>
                                            <p:cond delay="821"/>
                                          </p:stCondLst>
                                        </p:cTn>
                                        <p:tgtEl>
                                          <p:spTgt spid="3">
                                            <p:txEl>
                                              <p:pRg st="2" end="2"/>
                                            </p:txEl>
                                          </p:spTgt>
                                        </p:tgtEl>
                                      </p:cBhvr>
                                      <p:to x="100000" y="90000"/>
                                    </p:animScale>
                                    <p:animScale>
                                      <p:cBhvr>
                                        <p:cTn id="52" dur="83" decel="50000">
                                          <p:stCondLst>
                                            <p:cond delay="834"/>
                                          </p:stCondLst>
                                        </p:cTn>
                                        <p:tgtEl>
                                          <p:spTgt spid="3">
                                            <p:txEl>
                                              <p:pRg st="2" end="2"/>
                                            </p:txEl>
                                          </p:spTgt>
                                        </p:tgtEl>
                                      </p:cBhvr>
                                      <p:to x="100000" y="100000"/>
                                    </p:animScale>
                                    <p:animScale>
                                      <p:cBhvr>
                                        <p:cTn id="53" dur="13">
                                          <p:stCondLst>
                                            <p:cond delay="904"/>
                                          </p:stCondLst>
                                        </p:cTn>
                                        <p:tgtEl>
                                          <p:spTgt spid="3">
                                            <p:txEl>
                                              <p:pRg st="2" end="2"/>
                                            </p:txEl>
                                          </p:spTgt>
                                        </p:tgtEl>
                                      </p:cBhvr>
                                      <p:to x="100000" y="95000"/>
                                    </p:animScale>
                                    <p:animScale>
                                      <p:cBhvr>
                                        <p:cTn id="54" dur="83" decel="50000">
                                          <p:stCondLst>
                                            <p:cond delay="917"/>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45000" contrast="-5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b="1" dirty="0" smtClean="0">
                <a:solidFill>
                  <a:srgbClr val="C00000"/>
                </a:solidFill>
              </a:rPr>
              <a:t>مقایسه نظریه ویگوتسکی و نظریه  پیاژه </a:t>
            </a:r>
            <a:endParaRPr lang="fa-IR" b="1"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pPr marL="0" algn="justLow" rtl="1">
              <a:buNone/>
            </a:pPr>
            <a:r>
              <a:rPr lang="fa-IR" b="1" dirty="0" smtClean="0">
                <a:solidFill>
                  <a:srgbClr val="002060"/>
                </a:solidFill>
              </a:rPr>
              <a:t>نظریه های رشدشناختی ویگوتسکی و ‍‍‍‍‍‍‍‍پیاژه از چند جهت با یکدیگر تفاوت دارند:</a:t>
            </a:r>
          </a:p>
          <a:p>
            <a:pPr marL="0" algn="justLow" rtl="1">
              <a:buFont typeface="Wingdings" pitchFamily="2" charset="2"/>
              <a:buChar char="ü"/>
            </a:pPr>
            <a:r>
              <a:rPr lang="fa-IR" b="1" dirty="0" smtClean="0"/>
              <a:t>نخست اینکه دیدگاه ویگوتسکی نسبت به تاثیر آموزش بر رشد شناختی بسیار خوش بینانه تر از دیدگاه پیاژه است . </a:t>
            </a:r>
          </a:p>
          <a:p>
            <a:pPr marL="0" algn="justLow" rtl="1">
              <a:buFont typeface="Wingdings" pitchFamily="2" charset="2"/>
              <a:buChar char="ü"/>
            </a:pPr>
            <a:r>
              <a:rPr lang="fa-IR" b="1" dirty="0" smtClean="0"/>
              <a:t>دوم اینکه روش آموزشی پیاژه عمدتا یک روش اکتشافی فردی است اما ویگوتسکی بیشتر بر روش اکتشافی هدایت شده تاکید میکند .</a:t>
            </a:r>
          </a:p>
          <a:p>
            <a:pPr marL="0" algn="justLow" rtl="1">
              <a:buFont typeface="Wingdings" pitchFamily="2" charset="2"/>
              <a:buChar char="ü"/>
            </a:pPr>
            <a:r>
              <a:rPr lang="fa-IR" b="1" dirty="0" smtClean="0"/>
              <a:t>سوم اینکه ویگوتسکی گفتار خود محورانه را برای رشد شناختی بسیار مهم می داند در حالی که ازنظر پیاژه آن یک رفتار ناپخته است.</a:t>
            </a:r>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 calcmode="lin" valueType="num">
                                      <p:cBhvr>
                                        <p:cTn id="9" dur="1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
                                        </p:tgtEl>
                                      </p:cBhvr>
                                    </p:animEffect>
                                  </p:childTnLst>
                                </p:cTn>
                              </p:par>
                            </p:childTnLst>
                          </p:cTn>
                        </p:par>
                        <p:par>
                          <p:cTn id="12" fill="hold">
                            <p:stCondLst>
                              <p:cond delay="3900"/>
                            </p:stCondLst>
                            <p:childTnLst>
                              <p:par>
                                <p:cTn id="13" presetID="34"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from="(-#ppt_w/2)" to="(#ppt_x)" calcmode="lin" valueType="num">
                                      <p:cBhvr>
                                        <p:cTn id="15" dur="1200" fill="hold">
                                          <p:stCondLst>
                                            <p:cond delay="0"/>
                                          </p:stCondLst>
                                        </p:cTn>
                                        <p:tgtEl>
                                          <p:spTgt spid="3">
                                            <p:txEl>
                                              <p:pRg st="0" end="0"/>
                                            </p:txEl>
                                          </p:spTgt>
                                        </p:tgtEl>
                                        <p:attrNameLst>
                                          <p:attrName>ppt_x</p:attrName>
                                        </p:attrNameLst>
                                      </p:cBhvr>
                                    </p:anim>
                                    <p:anim from="0" to="-1.0" calcmode="lin" valueType="num">
                                      <p:cBhvr>
                                        <p:cTn id="16" dur="400" decel="50000" autoRev="1" fill="hold">
                                          <p:stCondLst>
                                            <p:cond delay="1200"/>
                                          </p:stCondLst>
                                        </p:cTn>
                                        <p:tgtEl>
                                          <p:spTgt spid="3">
                                            <p:txEl>
                                              <p:pRg st="0" end="0"/>
                                            </p:txEl>
                                          </p:spTgt>
                                        </p:tgtEl>
                                        <p:attrNameLst>
                                          <p:attrName>xshear</p:attrName>
                                        </p:attrNameLst>
                                      </p:cBhvr>
                                    </p:anim>
                                    <p:animScale>
                                      <p:cBhvr>
                                        <p:cTn id="17" dur="400" decel="100000" autoRev="1" fill="hold">
                                          <p:stCondLst>
                                            <p:cond delay="1200"/>
                                          </p:stCondLst>
                                        </p:cTn>
                                        <p:tgtEl>
                                          <p:spTgt spid="3">
                                            <p:txEl>
                                              <p:pRg st="0" end="0"/>
                                            </p:txEl>
                                          </p:spTgt>
                                        </p:tgtEl>
                                      </p:cBhvr>
                                      <p:from x="100000" y="100000"/>
                                      <p:to x="80000" y="100000"/>
                                    </p:animScale>
                                    <p:anim by="(#ppt_h/3+#ppt_w*0.1)" calcmode="lin" valueType="num">
                                      <p:cBhvr additive="sum">
                                        <p:cTn id="18" dur="400" decel="100000" autoRev="1" fill="hold">
                                          <p:stCondLst>
                                            <p:cond delay="1200"/>
                                          </p:stCondLst>
                                        </p:cTn>
                                        <p:tgtEl>
                                          <p:spTgt spid="3">
                                            <p:txEl>
                                              <p:pRg st="0" end="0"/>
                                            </p:txEl>
                                          </p:spTgt>
                                        </p:tgtEl>
                                        <p:attrNameLst>
                                          <p:attrName>ppt_x</p:attrName>
                                        </p:attrNameLst>
                                      </p:cBhvr>
                                    </p:anim>
                                  </p:childTnLst>
                                </p:cTn>
                              </p:par>
                            </p:childTnLst>
                          </p:cTn>
                        </p:par>
                        <p:par>
                          <p:cTn id="19" fill="hold">
                            <p:stCondLst>
                              <p:cond delay="5900"/>
                            </p:stCondLst>
                            <p:childTnLst>
                              <p:par>
                                <p:cTn id="20" presetID="34" presetClass="entr" presetSubtype="0" fill="hold" grpId="0" nodeType="after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from="(-#ppt_w/2)" to="(#ppt_x)" calcmode="lin" valueType="num">
                                      <p:cBhvr>
                                        <p:cTn id="22" dur="1200" fill="hold">
                                          <p:stCondLst>
                                            <p:cond delay="0"/>
                                          </p:stCondLst>
                                        </p:cTn>
                                        <p:tgtEl>
                                          <p:spTgt spid="3">
                                            <p:txEl>
                                              <p:pRg st="1" end="1"/>
                                            </p:txEl>
                                          </p:spTgt>
                                        </p:tgtEl>
                                        <p:attrNameLst>
                                          <p:attrName>ppt_x</p:attrName>
                                        </p:attrNameLst>
                                      </p:cBhvr>
                                    </p:anim>
                                    <p:anim from="0" to="-1.0" calcmode="lin" valueType="num">
                                      <p:cBhvr>
                                        <p:cTn id="23" dur="400" decel="50000" autoRev="1" fill="hold">
                                          <p:stCondLst>
                                            <p:cond delay="1200"/>
                                          </p:stCondLst>
                                        </p:cTn>
                                        <p:tgtEl>
                                          <p:spTgt spid="3">
                                            <p:txEl>
                                              <p:pRg st="1" end="1"/>
                                            </p:txEl>
                                          </p:spTgt>
                                        </p:tgtEl>
                                        <p:attrNameLst>
                                          <p:attrName>xshear</p:attrName>
                                        </p:attrNameLst>
                                      </p:cBhvr>
                                    </p:anim>
                                    <p:animScale>
                                      <p:cBhvr>
                                        <p:cTn id="24" dur="400" decel="100000" autoRev="1" fill="hold">
                                          <p:stCondLst>
                                            <p:cond delay="1200"/>
                                          </p:stCondLst>
                                        </p:cTn>
                                        <p:tgtEl>
                                          <p:spTgt spid="3">
                                            <p:txEl>
                                              <p:pRg st="1" end="1"/>
                                            </p:txEl>
                                          </p:spTgt>
                                        </p:tgtEl>
                                      </p:cBhvr>
                                      <p:from x="100000" y="100000"/>
                                      <p:to x="80000" y="100000"/>
                                    </p:animScale>
                                    <p:anim by="(#ppt_h/3+#ppt_w*0.1)" calcmode="lin" valueType="num">
                                      <p:cBhvr additive="sum">
                                        <p:cTn id="25" dur="400" decel="100000" autoRev="1" fill="hold">
                                          <p:stCondLst>
                                            <p:cond delay="1200"/>
                                          </p:stCondLst>
                                        </p:cTn>
                                        <p:tgtEl>
                                          <p:spTgt spid="3">
                                            <p:txEl>
                                              <p:pRg st="1" end="1"/>
                                            </p:txEl>
                                          </p:spTgt>
                                        </p:tgtEl>
                                        <p:attrNameLst>
                                          <p:attrName>ppt_x</p:attrName>
                                        </p:attrNameLst>
                                      </p:cBhvr>
                                    </p:anim>
                                  </p:childTnLst>
                                </p:cTn>
                              </p:par>
                            </p:childTnLst>
                          </p:cTn>
                        </p:par>
                        <p:par>
                          <p:cTn id="26" fill="hold">
                            <p:stCondLst>
                              <p:cond delay="7900"/>
                            </p:stCondLst>
                            <p:childTnLst>
                              <p:par>
                                <p:cTn id="27" presetID="34" presetClass="entr" presetSubtype="0" fill="hold" grpId="0" nodeType="after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from="(-#ppt_w/2)" to="(#ppt_x)" calcmode="lin" valueType="num">
                                      <p:cBhvr>
                                        <p:cTn id="29" dur="1200" fill="hold">
                                          <p:stCondLst>
                                            <p:cond delay="0"/>
                                          </p:stCondLst>
                                        </p:cTn>
                                        <p:tgtEl>
                                          <p:spTgt spid="3">
                                            <p:txEl>
                                              <p:pRg st="2" end="2"/>
                                            </p:txEl>
                                          </p:spTgt>
                                        </p:tgtEl>
                                        <p:attrNameLst>
                                          <p:attrName>ppt_x</p:attrName>
                                        </p:attrNameLst>
                                      </p:cBhvr>
                                    </p:anim>
                                    <p:anim from="0" to="-1.0" calcmode="lin" valueType="num">
                                      <p:cBhvr>
                                        <p:cTn id="30" dur="400" decel="50000" autoRev="1" fill="hold">
                                          <p:stCondLst>
                                            <p:cond delay="1200"/>
                                          </p:stCondLst>
                                        </p:cTn>
                                        <p:tgtEl>
                                          <p:spTgt spid="3">
                                            <p:txEl>
                                              <p:pRg st="2" end="2"/>
                                            </p:txEl>
                                          </p:spTgt>
                                        </p:tgtEl>
                                        <p:attrNameLst>
                                          <p:attrName>xshear</p:attrName>
                                        </p:attrNameLst>
                                      </p:cBhvr>
                                    </p:anim>
                                    <p:animScale>
                                      <p:cBhvr>
                                        <p:cTn id="31" dur="400" decel="100000" autoRev="1" fill="hold">
                                          <p:stCondLst>
                                            <p:cond delay="1200"/>
                                          </p:stCondLst>
                                        </p:cTn>
                                        <p:tgtEl>
                                          <p:spTgt spid="3">
                                            <p:txEl>
                                              <p:pRg st="2" end="2"/>
                                            </p:txEl>
                                          </p:spTgt>
                                        </p:tgtEl>
                                      </p:cBhvr>
                                      <p:from x="100000" y="100000"/>
                                      <p:to x="80000" y="100000"/>
                                    </p:animScale>
                                    <p:anim by="(#ppt_h/3+#ppt_w*0.1)" calcmode="lin" valueType="num">
                                      <p:cBhvr additive="sum">
                                        <p:cTn id="32" dur="400" decel="100000" autoRev="1" fill="hold">
                                          <p:stCondLst>
                                            <p:cond delay="1200"/>
                                          </p:stCondLst>
                                        </p:cTn>
                                        <p:tgtEl>
                                          <p:spTgt spid="3">
                                            <p:txEl>
                                              <p:pRg st="2" end="2"/>
                                            </p:txEl>
                                          </p:spTgt>
                                        </p:tgtEl>
                                        <p:attrNameLst>
                                          <p:attrName>ppt_x</p:attrName>
                                        </p:attrNameLst>
                                      </p:cBhvr>
                                    </p:anim>
                                  </p:childTnLst>
                                </p:cTn>
                              </p:par>
                            </p:childTnLst>
                          </p:cTn>
                        </p:par>
                        <p:par>
                          <p:cTn id="33" fill="hold">
                            <p:stCondLst>
                              <p:cond delay="9900"/>
                            </p:stCondLst>
                            <p:childTnLst>
                              <p:par>
                                <p:cTn id="34" presetID="34" presetClass="entr" presetSubtype="0" fill="hold" grpId="0" nodeType="after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from="(-#ppt_w/2)" to="(#ppt_x)" calcmode="lin" valueType="num">
                                      <p:cBhvr>
                                        <p:cTn id="36" dur="1200" fill="hold">
                                          <p:stCondLst>
                                            <p:cond delay="0"/>
                                          </p:stCondLst>
                                        </p:cTn>
                                        <p:tgtEl>
                                          <p:spTgt spid="3">
                                            <p:txEl>
                                              <p:pRg st="3" end="3"/>
                                            </p:txEl>
                                          </p:spTgt>
                                        </p:tgtEl>
                                        <p:attrNameLst>
                                          <p:attrName>ppt_x</p:attrName>
                                        </p:attrNameLst>
                                      </p:cBhvr>
                                    </p:anim>
                                    <p:anim from="0" to="-1.0" calcmode="lin" valueType="num">
                                      <p:cBhvr>
                                        <p:cTn id="37" dur="400" decel="50000" autoRev="1" fill="hold">
                                          <p:stCondLst>
                                            <p:cond delay="1200"/>
                                          </p:stCondLst>
                                        </p:cTn>
                                        <p:tgtEl>
                                          <p:spTgt spid="3">
                                            <p:txEl>
                                              <p:pRg st="3" end="3"/>
                                            </p:txEl>
                                          </p:spTgt>
                                        </p:tgtEl>
                                        <p:attrNameLst>
                                          <p:attrName>xshear</p:attrName>
                                        </p:attrNameLst>
                                      </p:cBhvr>
                                    </p:anim>
                                    <p:animScale>
                                      <p:cBhvr>
                                        <p:cTn id="38" dur="400" decel="100000" autoRev="1" fill="hold">
                                          <p:stCondLst>
                                            <p:cond delay="1200"/>
                                          </p:stCondLst>
                                        </p:cTn>
                                        <p:tgtEl>
                                          <p:spTgt spid="3">
                                            <p:txEl>
                                              <p:pRg st="3" end="3"/>
                                            </p:txEl>
                                          </p:spTgt>
                                        </p:tgtEl>
                                      </p:cBhvr>
                                      <p:from x="100000" y="100000"/>
                                      <p:to x="80000" y="100000"/>
                                    </p:animScale>
                                    <p:anim by="(#ppt_h/3+#ppt_w*0.1)" calcmode="lin" valueType="num">
                                      <p:cBhvr additive="sum">
                                        <p:cTn id="39" dur="400" decel="100000" autoRev="1" fill="hold">
                                          <p:stCondLst>
                                            <p:cond delay="1200"/>
                                          </p:stCondLst>
                                        </p:cTn>
                                        <p:tgtEl>
                                          <p:spTgt spid="3">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5973763"/>
          </a:xfrm>
        </p:spPr>
        <p:txBody>
          <a:bodyPr>
            <a:noAutofit/>
          </a:bodyPr>
          <a:lstStyle/>
          <a:p>
            <a:pPr marL="0" algn="justLow" rtl="1">
              <a:lnSpc>
                <a:spcPct val="133000"/>
              </a:lnSpc>
              <a:buNone/>
            </a:pPr>
            <a:r>
              <a:rPr lang="fa-IR" sz="2300" b="1" dirty="0" smtClean="0"/>
              <a:t>از شباهت های بین نظریه بندورا و نظریه های رفتاری این است که هر دو به وجود عوامل کنترل کننده رفتار باور دارند. اما در حالی که رفتارگرایان محرک های بیرون از فرد را مهم ترین عامل کنترل کننده رفتار او می دانند.از نظر بندورا هم محرک های محیط  زندگی فرد و هم عوامل شناختی در کنترل رفتار موثرند. </a:t>
            </a:r>
            <a:endParaRPr lang="en-US" sz="2300" b="1" dirty="0" smtClean="0"/>
          </a:p>
          <a:p>
            <a:pPr marL="0" algn="justLow" rtl="1">
              <a:lnSpc>
                <a:spcPct val="133000"/>
              </a:lnSpc>
              <a:buNone/>
            </a:pPr>
            <a:r>
              <a:rPr lang="fa-IR" sz="1700" dirty="0" smtClean="0"/>
              <a:t>منبع (کتاب روانشناسی پرورشی نوین ) دکتر سیف  صفحات (175-174) </a:t>
            </a:r>
          </a:p>
          <a:p>
            <a:pPr marL="0" algn="justLow" rtl="1">
              <a:lnSpc>
                <a:spcPct val="133000"/>
              </a:lnSpc>
              <a:buNone/>
            </a:pPr>
            <a:r>
              <a:rPr lang="fa-IR" sz="2300" b="1" dirty="0" smtClean="0"/>
              <a:t>بعضی از صاحب نظران مانند بندورا او را رسش گرا فرض کرده اند ولی او رسش گرا نبود .رسش گرایان بر این باورند که تسلسل مراحل در ژن ها نهفته است و مراحل بر اساس برنامه ای زمان بندی شده و درونزاد آشکارمی شود اما پیاژه بر این باور نبود که مراحل او به طریق ژنتیک شکل می گیرد بلکه معتقد بود این مراحل به سادگی بیانگر روش های تفکر هستند که به نحو فزاینده ای همه جانبه تر می شود .کودکان به طور پیوسته محیط خود را کشف ،دستکاری و تلاش می کنند آن را بفهمند و در این  فرآیند به نحو فعالانه ای ساختارهای جدید و پیچیده تری را برای برخورد با محیط در خود به وجود می آورند. </a:t>
            </a:r>
            <a:endParaRPr lang="en-US" sz="2300" b="1" dirty="0" smtClean="0"/>
          </a:p>
          <a:p>
            <a:pPr marL="0" algn="justLow" rtl="1">
              <a:lnSpc>
                <a:spcPct val="133000"/>
              </a:lnSpc>
              <a:buNone/>
            </a:pPr>
            <a:r>
              <a:rPr lang="fa-IR" sz="1700" dirty="0" smtClean="0"/>
              <a:t>منبع (کتاب نظریه های رشد ) دکتر خوی نژاد  و دکتر رجایی صفحات (۱۵۷-۱۵۸)</a:t>
            </a:r>
            <a:endParaRPr lang="en-US" sz="1700" dirty="0" smtClean="0"/>
          </a:p>
        </p:txBody>
      </p:sp>
    </p:spTree>
  </p:cSld>
  <p:clrMapOvr>
    <a:overrideClrMapping bg1="dk1" tx1="lt1" bg2="dk2" tx2="lt2" accent1="accent1" accent2="accent2" accent3="accent3" accent4="accent4" accent5="accent5" accent6="accent6" hlink="hlink" folHlink="folHlink"/>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to="" calcmode="lin" valueType="num">
                                      <p:cBhvr>
                                        <p:cTn id="7" dur="1" fill="hold"/>
                                        <p:tgtEl>
                                          <p:spTgt spid="2">
                                            <p:txEl>
                                              <p:pRg st="0" end="0"/>
                                            </p:txEl>
                                          </p:spTgt>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to="" calcmode="lin" valueType="num">
                                      <p:cBhvr>
                                        <p:cTn id="11" dur="1" fill="hold"/>
                                        <p:tgtEl>
                                          <p:spTgt spid="2">
                                            <p:txEl>
                                              <p:pRg st="1" end="1"/>
                                            </p:txEl>
                                          </p:spTgt>
                                        </p:tgtEl>
                                        <p:attrNameLst>
                                          <p:attrName/>
                                        </p:attrNameLst>
                                      </p:cBhvr>
                                    </p:anim>
                                  </p:childTnLst>
                                </p:cTn>
                              </p:par>
                            </p:childTnLst>
                          </p:cTn>
                        </p:par>
                        <p:par>
                          <p:cTn id="12" fill="hold">
                            <p:stCondLst>
                              <p:cond delay="0"/>
                            </p:stCondLst>
                            <p:childTnLst>
                              <p:par>
                                <p:cTn id="13" presetID="24" presetClass="entr" presetSubtype="0" fill="hold" grpId="0"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to="" calcmode="lin" valueType="num">
                                      <p:cBhvr>
                                        <p:cTn id="15" dur="1" fill="hold"/>
                                        <p:tgtEl>
                                          <p:spTgt spid="2">
                                            <p:txEl>
                                              <p:pRg st="2" end="2"/>
                                            </p:txEl>
                                          </p:spTgt>
                                        </p:tgtEl>
                                        <p:attrNameLst>
                                          <p:attrName/>
                                        </p:attrNameLst>
                                      </p:cBhvr>
                                    </p:anim>
                                  </p:childTnLst>
                                </p:cTn>
                              </p:par>
                            </p:childTnLst>
                          </p:cTn>
                        </p:par>
                        <p:par>
                          <p:cTn id="16" fill="hold">
                            <p:stCondLst>
                              <p:cond delay="0"/>
                            </p:stCondLst>
                            <p:childTnLst>
                              <p:par>
                                <p:cTn id="17" presetID="24" presetClass="entr" presetSubtype="0" fill="hold" grpId="0"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to="" calcmode="lin" valueType="num">
                                      <p:cBhvr>
                                        <p:cTn id="19" dur="1" fill="hold"/>
                                        <p:tgtEl>
                                          <p:spTgt spid="2">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fa-IR" b="1" dirty="0" smtClean="0"/>
              <a:t>فهرست منابع:  </a:t>
            </a:r>
            <a:endParaRPr lang="fa-IR" b="1" dirty="0"/>
          </a:p>
        </p:txBody>
      </p:sp>
      <p:sp>
        <p:nvSpPr>
          <p:cNvPr id="3" name="Content Placeholder 2"/>
          <p:cNvSpPr>
            <a:spLocks noGrp="1"/>
          </p:cNvSpPr>
          <p:nvPr>
            <p:ph idx="1"/>
          </p:nvPr>
        </p:nvSpPr>
        <p:spPr>
          <a:xfrm>
            <a:off x="457200" y="914400"/>
            <a:ext cx="8229600" cy="4525963"/>
          </a:xfrm>
        </p:spPr>
        <p:txBody>
          <a:bodyPr/>
          <a:lstStyle/>
          <a:p>
            <a:pPr marL="0" algn="justLow" rtl="1">
              <a:lnSpc>
                <a:spcPct val="113000"/>
              </a:lnSpc>
              <a:buFont typeface="Wingdings" pitchFamily="2" charset="2"/>
              <a:buChar char="v"/>
            </a:pPr>
            <a:r>
              <a:rPr lang="fa-IR" sz="2800" dirty="0" smtClean="0"/>
              <a:t>روانشناسی  پرورشی  نوین   (دکتر علی اکبر سیف ) </a:t>
            </a:r>
            <a:endParaRPr lang="en-US" sz="2800" dirty="0" smtClean="0"/>
          </a:p>
          <a:p>
            <a:pPr marL="0" algn="justLow" rtl="1">
              <a:lnSpc>
                <a:spcPct val="113000"/>
              </a:lnSpc>
              <a:buFont typeface="Wingdings" pitchFamily="2" charset="2"/>
              <a:buChar char="v"/>
            </a:pPr>
            <a:r>
              <a:rPr lang="fa-IR" sz="2800" dirty="0" smtClean="0"/>
              <a:t>نظریه های رشد (ویلیام کرین ) مترجمان:  دکتر خوی نژاد  و دکتر رجایی </a:t>
            </a:r>
            <a:endParaRPr lang="en-US" sz="2800" dirty="0" smtClean="0"/>
          </a:p>
          <a:p>
            <a:pPr marL="0" algn="justLow" rtl="1">
              <a:lnSpc>
                <a:spcPct val="113000"/>
              </a:lnSpc>
              <a:buFont typeface="Wingdings" pitchFamily="2" charset="2"/>
              <a:buChar char="v"/>
            </a:pPr>
            <a:r>
              <a:rPr lang="fa-IR" sz="2800" dirty="0" smtClean="0"/>
              <a:t>روانشناسی پرورشی  (روانشناسی یادگیری و آموزش )   دکتر علی اکبر سیف </a:t>
            </a:r>
            <a:endParaRPr lang="en-US" sz="2800" dirty="0" smtClean="0"/>
          </a:p>
          <a:p>
            <a:pPr marL="0" algn="justLow">
              <a:lnSpc>
                <a:spcPct val="113000"/>
              </a:lnSpc>
              <a:buFont typeface="Wingdings" pitchFamily="2" charset="2"/>
              <a:buChar char="v"/>
            </a:pPr>
            <a:endParaRPr lang="fa-IR" dirty="0"/>
          </a:p>
        </p:txBody>
      </p:sp>
      <p:sp>
        <p:nvSpPr>
          <p:cNvPr id="4" name="Rectangle 3"/>
          <p:cNvSpPr/>
          <p:nvPr/>
        </p:nvSpPr>
        <p:spPr>
          <a:xfrm>
            <a:off x="3352800" y="3733800"/>
            <a:ext cx="2286000" cy="2743200"/>
          </a:xfrm>
          <a:prstGeom prst="rect">
            <a:avLst/>
          </a:prstGeom>
          <a:blipFill>
            <a:blip r:embed="rId3" cstate="print"/>
            <a:stretch>
              <a:fillRect/>
            </a:stretch>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Rectangle 4"/>
          <p:cNvSpPr/>
          <p:nvPr/>
        </p:nvSpPr>
        <p:spPr>
          <a:xfrm>
            <a:off x="762000" y="3733800"/>
            <a:ext cx="2286000" cy="2743200"/>
          </a:xfrm>
          <a:prstGeom prst="rect">
            <a:avLst/>
          </a:prstGeom>
          <a:blipFill>
            <a:blip r:embed="rId4" cstate="print"/>
            <a:stretch>
              <a:fillRect/>
            </a:stretch>
          </a:blip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Rectangle 5"/>
          <p:cNvSpPr/>
          <p:nvPr/>
        </p:nvSpPr>
        <p:spPr>
          <a:xfrm>
            <a:off x="5943600" y="3733800"/>
            <a:ext cx="2209800" cy="2743200"/>
          </a:xfrm>
          <a:prstGeom prst="rect">
            <a:avLst/>
          </a:prstGeom>
          <a:blipFill>
            <a:blip r:embed="rId5" cstate="print"/>
            <a:stretch>
              <a:fillRect/>
            </a:stretch>
          </a:blip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par>
                          <p:cTn id="8" fill="hold">
                            <p:stCondLst>
                              <p:cond delay="0"/>
                            </p:stCondLst>
                            <p:childTnLst>
                              <p:par>
                                <p:cTn id="9" presetID="53"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3" dur="1000"/>
                                        <p:tgtEl>
                                          <p:spTgt spid="3">
                                            <p:txEl>
                                              <p:pRg st="0" end="0"/>
                                            </p:txEl>
                                          </p:spTgt>
                                        </p:tgtEl>
                                      </p:cBhvr>
                                    </p:animEffect>
                                  </p:childTnLst>
                                </p:cTn>
                              </p:par>
                            </p:childTnLst>
                          </p:cTn>
                        </p:par>
                        <p:par>
                          <p:cTn id="14" fill="hold">
                            <p:stCondLst>
                              <p:cond delay="1000"/>
                            </p:stCondLst>
                            <p:childTnLst>
                              <p:par>
                                <p:cTn id="15" presetID="53" presetClass="entr" presetSubtype="0"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1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9" dur="1000"/>
                                        <p:tgtEl>
                                          <p:spTgt spid="3">
                                            <p:txEl>
                                              <p:pRg st="1" end="1"/>
                                            </p:txEl>
                                          </p:spTgt>
                                        </p:tgtEl>
                                      </p:cBhvr>
                                    </p:animEffect>
                                  </p:childTnLst>
                                </p:cTn>
                              </p:par>
                            </p:childTnLst>
                          </p:cTn>
                        </p:par>
                        <p:par>
                          <p:cTn id="20" fill="hold">
                            <p:stCondLst>
                              <p:cond delay="2000"/>
                            </p:stCondLst>
                            <p:childTnLst>
                              <p:par>
                                <p:cTn id="21" presetID="53"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45000" contrast="-50000"/>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pPr algn="justLow" rtl="1">
              <a:buFont typeface="Wingdings" pitchFamily="2" charset="2"/>
              <a:buChar char="ü"/>
            </a:pPr>
            <a:r>
              <a:rPr lang="fa-IR" b="1" dirty="0" smtClean="0"/>
              <a:t>چهارم اینکه پیاژه تعامل بین کودک و دنیای فیزیکی اش را در رشد شناختی اساسی می داند اما ویگوتسکی برکنش متقابل میان یادگیرنده و محیط اجتماعی اش بیشتر تاکید می ورزد .</a:t>
            </a:r>
          </a:p>
          <a:p>
            <a:pPr algn="justLow" rtl="1">
              <a:buFont typeface="Wingdings" pitchFamily="2" charset="2"/>
              <a:buChar char="ü"/>
            </a:pPr>
            <a:r>
              <a:rPr lang="fa-IR" b="1" dirty="0" smtClean="0"/>
              <a:t>پنجم اینکه برای پیاژه رشد یا تحول باید پیش از یادگیری اتفاق افتد اما ویگوتسکی معتقد است که یادگیری یک فرآیند فعال است و نیازی به انتظار کشیدن کودک برای آماده شدن از لحاظ رشد یا تحول نیست.</a:t>
            </a:r>
          </a:p>
          <a:p>
            <a:pPr algn="justLow" rtl="1">
              <a:buFont typeface="Wingdings" pitchFamily="2" charset="2"/>
              <a:buChar char="ü"/>
            </a:pPr>
            <a:r>
              <a:rPr lang="fa-IR" b="1" dirty="0" smtClean="0"/>
              <a:t>ششم اینکه برای ویگوتسکی زبان وسیله رشد شناختی است در حالی که در نظریه پیاژه زبان محصول جانبی رشد شناختی است.</a:t>
            </a:r>
            <a:endParaRPr lang="en-US" b="1" dirty="0" smtClean="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10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1000" accel="50000" fill="hold">
                                          <p:stCondLst>
                                            <p:cond delay="10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2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10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10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1000" accel="50000" fill="hold">
                                          <p:stCondLst>
                                            <p:cond delay="10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2000" decel="50000">
                                          <p:stCondLst>
                                            <p:cond delay="0"/>
                                          </p:stCondLst>
                                        </p:cTn>
                                        <p:tgtEl>
                                          <p:spTgt spid="3">
                                            <p:txEl>
                                              <p:pRg st="0" end="0"/>
                                            </p:txEl>
                                          </p:spTgt>
                                        </p:tgtEl>
                                      </p:cBhvr>
                                    </p:animEffect>
                                  </p:childTnLst>
                                </p:cTn>
                              </p:par>
                            </p:childTnLst>
                          </p:cTn>
                        </p:par>
                        <p:par>
                          <p:cTn id="15" fill="hold">
                            <p:stCondLst>
                              <p:cond delay="2000"/>
                            </p:stCondLst>
                            <p:childTnLst>
                              <p:par>
                                <p:cTn id="16" presetID="25" presetClass="entr" presetSubtype="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9" dur="10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0" dur="1000" accel="50000" fill="hold">
                                          <p:stCondLst>
                                            <p:cond delay="10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1" dur="2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2" dur="10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3" dur="10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4" dur="1000" accel="50000" fill="hold">
                                          <p:stCondLst>
                                            <p:cond delay="10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5" dur="2000" decel="50000">
                                          <p:stCondLst>
                                            <p:cond delay="0"/>
                                          </p:stCondLst>
                                        </p:cTn>
                                        <p:tgtEl>
                                          <p:spTgt spid="3">
                                            <p:txEl>
                                              <p:pRg st="1" end="1"/>
                                            </p:txEl>
                                          </p:spTgt>
                                        </p:tgtEl>
                                      </p:cBhvr>
                                    </p:animEffect>
                                  </p:childTnLst>
                                </p:cTn>
                              </p:par>
                            </p:childTnLst>
                          </p:cTn>
                        </p:par>
                        <p:par>
                          <p:cTn id="26" fill="hold">
                            <p:stCondLst>
                              <p:cond delay="4000"/>
                            </p:stCondLst>
                            <p:childTnLst>
                              <p:par>
                                <p:cTn id="27" presetID="25" presetClass="entr" presetSubtype="0" fill="hold" grpId="0" nodeType="after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10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0" dur="10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1" dur="1000" accel="50000" fill="hold">
                                          <p:stCondLst>
                                            <p:cond delay="10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2" dur="2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3" dur="10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4" dur="10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5" dur="1000" accel="50000" fill="hold">
                                          <p:stCondLst>
                                            <p:cond delay="10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6" dur="2000" decel="50000">
                                          <p:stCondLst>
                                            <p:cond delay="0"/>
                                          </p:stCondLst>
                                        </p:cTn>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جدول مقایسه نظریه های ویگوتسکی و پیاژه </a:t>
            </a:r>
            <a:endParaRPr lang="fa-IR"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C0000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57200" y="228600"/>
          <a:ext cx="8229600" cy="6509272"/>
        </p:xfrm>
        <a:graphic>
          <a:graphicData uri="http://schemas.openxmlformats.org/drawingml/2006/table">
            <a:tbl>
              <a:tblPr rtl="1" firstRow="1" bandRow="1">
                <a:tableStyleId>{18603FDC-E32A-4AB5-989C-0864C3EAD2B8}</a:tableStyleId>
              </a:tblPr>
              <a:tblGrid>
                <a:gridCol w="4114800"/>
                <a:gridCol w="4114800"/>
              </a:tblGrid>
              <a:tr h="602510">
                <a:tc gridSpan="2">
                  <a:txBody>
                    <a:bodyPr/>
                    <a:lstStyle/>
                    <a:p>
                      <a:pPr algn="ctr" rtl="1"/>
                      <a:r>
                        <a:rPr lang="fa-IR" sz="2800" dirty="0" smtClean="0"/>
                        <a:t>مفاهیم رشد</a:t>
                      </a:r>
                      <a:endParaRPr lang="fa-IR" sz="2800"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616690">
                <a:tc>
                  <a:txBody>
                    <a:bodyPr/>
                    <a:lstStyle/>
                    <a:p>
                      <a:pPr algn="ctr" rtl="1"/>
                      <a:r>
                        <a:rPr lang="fa-IR" sz="2400" kern="1200" dirty="0" smtClean="0"/>
                        <a:t>نظریه ویگوتسکی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r>
                        <a:rPr lang="fa-IR" sz="2400" kern="1200" dirty="0" smtClean="0"/>
                        <a:t>نظریه پیاژه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2218662">
                <a:tc>
                  <a:txBody>
                    <a:bodyPr/>
                    <a:lstStyle/>
                    <a:p>
                      <a:pPr algn="r" rtl="1"/>
                      <a:r>
                        <a:rPr lang="fa-IR" sz="2000" kern="1200" dirty="0" smtClean="0"/>
                        <a:t>1- منطقه تقریبی رشد </a:t>
                      </a:r>
                    </a:p>
                    <a:p>
                      <a:pPr algn="r" rtl="1"/>
                      <a:r>
                        <a:rPr lang="fa-IR" sz="2000" kern="1200" dirty="0" smtClean="0"/>
                        <a:t>2-</a:t>
                      </a:r>
                      <a:r>
                        <a:rPr lang="fa-IR" sz="2000" kern="1200" baseline="0" dirty="0" smtClean="0"/>
                        <a:t> </a:t>
                      </a:r>
                      <a:r>
                        <a:rPr lang="fa-IR" sz="2000" kern="1200" dirty="0" smtClean="0"/>
                        <a:t>زبان</a:t>
                      </a:r>
                    </a:p>
                    <a:p>
                      <a:pPr algn="r" rtl="1"/>
                      <a:r>
                        <a:rPr lang="fa-IR" sz="2000" kern="1200" dirty="0" smtClean="0"/>
                        <a:t>3- گفت و گو </a:t>
                      </a:r>
                    </a:p>
                    <a:p>
                      <a:pPr algn="r" rtl="1"/>
                      <a:r>
                        <a:rPr lang="fa-IR" sz="2000" kern="1200" dirty="0" smtClean="0"/>
                        <a:t>4- ابزارهای فرهنگی </a:t>
                      </a:r>
                      <a:endParaRPr lang="fa-IR" sz="2000"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rtl="1"/>
                      <a:r>
                        <a:rPr lang="fa-IR" sz="2000" kern="1200" dirty="0" smtClean="0"/>
                        <a:t>1-</a:t>
                      </a:r>
                      <a:r>
                        <a:rPr lang="fa-IR" sz="2000" kern="1200" baseline="0" dirty="0" smtClean="0"/>
                        <a:t> </a:t>
                      </a:r>
                      <a:r>
                        <a:rPr lang="fa-IR" sz="2000" kern="1200" dirty="0" smtClean="0"/>
                        <a:t>طرحواره</a:t>
                      </a:r>
                    </a:p>
                    <a:p>
                      <a:pPr algn="r" rtl="1"/>
                      <a:r>
                        <a:rPr lang="fa-IR" sz="2000" kern="1200" dirty="0" smtClean="0"/>
                        <a:t>2- جذب </a:t>
                      </a:r>
                    </a:p>
                    <a:p>
                      <a:pPr algn="r" rtl="1"/>
                      <a:r>
                        <a:rPr lang="fa-IR" sz="2000" kern="1200" dirty="0" smtClean="0"/>
                        <a:t>3- عملیات </a:t>
                      </a:r>
                    </a:p>
                    <a:p>
                      <a:pPr algn="r" rtl="1"/>
                      <a:r>
                        <a:rPr lang="fa-IR" sz="2000" kern="1200" dirty="0" smtClean="0"/>
                        <a:t>4- بقا یا ثبات شی </a:t>
                      </a:r>
                    </a:p>
                    <a:p>
                      <a:pPr algn="r" rtl="1"/>
                      <a:r>
                        <a:rPr lang="fa-IR" sz="2000" kern="1200" dirty="0" smtClean="0"/>
                        <a:t>5- طبقه بندی و مرتب کردن </a:t>
                      </a:r>
                    </a:p>
                    <a:p>
                      <a:pPr algn="r" rtl="1"/>
                      <a:r>
                        <a:rPr lang="fa-IR" sz="2000" kern="1200" dirty="0" smtClean="0"/>
                        <a:t>6- استدلال فرضیه ای –قیاسی </a:t>
                      </a:r>
                      <a:endParaRPr lang="fa-IR" sz="2000"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635467">
                <a:tc gridSpan="2">
                  <a:txBody>
                    <a:bodyPr/>
                    <a:lstStyle/>
                    <a:p>
                      <a:pPr algn="ctr" rtl="1"/>
                      <a:r>
                        <a:rPr lang="fa-IR" sz="2800" dirty="0" smtClean="0"/>
                        <a:t>نقش زبان </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531628">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ویگوتسکی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پیاژه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904315">
                <a:tc>
                  <a:txBody>
                    <a:bodyPr/>
                    <a:lstStyle/>
                    <a:p>
                      <a:pPr algn="r" rtl="1"/>
                      <a:r>
                        <a:rPr lang="fa-IR" sz="2000" kern="1200" dirty="0" smtClean="0"/>
                        <a:t>1- دارای نقش زیاد</a:t>
                      </a:r>
                    </a:p>
                    <a:p>
                      <a:pPr algn="r" rtl="1"/>
                      <a:r>
                        <a:rPr lang="fa-IR" sz="2000" kern="1200" dirty="0" smtClean="0"/>
                        <a:t>2-در شکل گیری تفکر</a:t>
                      </a:r>
                      <a:r>
                        <a:rPr lang="fa-IR" sz="2000" kern="1200" baseline="0" dirty="0" smtClean="0"/>
                        <a:t> ، </a:t>
                      </a:r>
                      <a:r>
                        <a:rPr lang="fa-IR" sz="2000" kern="1200" dirty="0" smtClean="0"/>
                        <a:t>انتقال فرهنگی</a:t>
                      </a:r>
                      <a:r>
                        <a:rPr lang="fa-IR" sz="2000" kern="1200" baseline="0" dirty="0" smtClean="0"/>
                        <a:t> </a:t>
                      </a:r>
                      <a:r>
                        <a:rPr lang="fa-IR" sz="2000" kern="1200" dirty="0" smtClean="0"/>
                        <a:t>و خودنظم دهی مهم است.</a:t>
                      </a:r>
                    </a:p>
                    <a:p>
                      <a:pPr algn="r" rtl="1"/>
                      <a:r>
                        <a:rPr lang="fa-IR" sz="2000" kern="1200" dirty="0" smtClean="0"/>
                        <a:t>3- به طور کیفی سطح کارکرد عقلی را افزایش می دهد.</a:t>
                      </a:r>
                      <a:endParaRPr lang="fa-IR" sz="2000"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2000" kern="1200" dirty="0" smtClean="0"/>
                        <a:t>1-</a:t>
                      </a:r>
                      <a:r>
                        <a:rPr lang="fa-IR" sz="2000" kern="1200" baseline="0" dirty="0" smtClean="0"/>
                        <a:t> </a:t>
                      </a:r>
                      <a:r>
                        <a:rPr lang="fa-IR" sz="2000" kern="1200" dirty="0" smtClean="0"/>
                        <a:t>دارای نقش کم</a:t>
                      </a:r>
                    </a:p>
                    <a:p>
                      <a:pPr marL="0" marR="0" indent="0" algn="r" defTabSz="914400" rtl="1" eaLnBrk="1" fontAlgn="auto" latinLnBrk="0" hangingPunct="1">
                        <a:lnSpc>
                          <a:spcPct val="100000"/>
                        </a:lnSpc>
                        <a:spcBef>
                          <a:spcPts val="0"/>
                        </a:spcBef>
                        <a:spcAft>
                          <a:spcPts val="0"/>
                        </a:spcAft>
                        <a:buClrTx/>
                        <a:buSzTx/>
                        <a:buFontTx/>
                        <a:buNone/>
                        <a:tabLst/>
                        <a:defRPr/>
                      </a:pPr>
                      <a:r>
                        <a:rPr lang="fa-IR" sz="2000" kern="1200" dirty="0" smtClean="0"/>
                        <a:t>2-</a:t>
                      </a:r>
                      <a:r>
                        <a:rPr lang="fa-IR" sz="2000" kern="1200" baseline="0" dirty="0" smtClean="0"/>
                        <a:t> </a:t>
                      </a:r>
                      <a:r>
                        <a:rPr lang="fa-IR" sz="2000" kern="1200" dirty="0" smtClean="0"/>
                        <a:t>به رشد تفکر نمادین کمک می کند اما به طور کیفی سطح کارکرد عقلی را افزایش نمی دهد. </a:t>
                      </a:r>
                      <a:endParaRPr lang="fa-IR" sz="2000" dirty="0" smtClean="0"/>
                    </a:p>
                    <a:p>
                      <a:pPr rtl="1"/>
                      <a:endParaRPr lang="fa-IR"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6"/>
                                        </p:tgtEl>
                                        <p:attrNameLst>
                                          <p:attrName>style.visibility</p:attrName>
                                        </p:attrNameLst>
                                      </p:cBhvr>
                                      <p:to>
                                        <p:strVal val="visible"/>
                                      </p:to>
                                    </p:set>
                                    <p:anim calcmode="lin" valueType="num">
                                      <p:cBhvr>
                                        <p:cTn id="7" dur="2000" fill="hold"/>
                                        <p:tgtEl>
                                          <p:spTgt spid="6"/>
                                        </p:tgtEl>
                                        <p:attrNameLst>
                                          <p:attrName>ppt_w</p:attrName>
                                        </p:attrNameLst>
                                      </p:cBhvr>
                                      <p:tavLst>
                                        <p:tav tm="0">
                                          <p:val>
                                            <p:fltVal val="0"/>
                                          </p:val>
                                        </p:tav>
                                        <p:tav tm="100000">
                                          <p:val>
                                            <p:strVal val="#ppt_w"/>
                                          </p:val>
                                        </p:tav>
                                      </p:tavLst>
                                    </p:anim>
                                    <p:anim calcmode="lin" valueType="num">
                                      <p:cBhvr>
                                        <p:cTn id="8" dur="2000" fill="hold"/>
                                        <p:tgtEl>
                                          <p:spTgt spid="6"/>
                                        </p:tgtEl>
                                        <p:attrNameLst>
                                          <p:attrName>ppt_h</p:attrName>
                                        </p:attrNameLst>
                                      </p:cBhvr>
                                      <p:tavLst>
                                        <p:tav tm="0">
                                          <p:val>
                                            <p:fltVal val="0"/>
                                          </p:val>
                                        </p:tav>
                                        <p:tav tm="100000">
                                          <p:val>
                                            <p:strVal val="#ppt_h"/>
                                          </p:val>
                                        </p:tav>
                                      </p:tavLst>
                                    </p:anim>
                                    <p:anim calcmode="lin" valueType="num">
                                      <p:cBhvr>
                                        <p:cTn id="9" dur="2000" fill="hold"/>
                                        <p:tgtEl>
                                          <p:spTgt spid="6"/>
                                        </p:tgtEl>
                                        <p:attrNameLst>
                                          <p:attrName>style.rotation</p:attrName>
                                        </p:attrNameLst>
                                      </p:cBhvr>
                                      <p:tavLst>
                                        <p:tav tm="0">
                                          <p:val>
                                            <p:fltVal val="90"/>
                                          </p:val>
                                        </p:tav>
                                        <p:tav tm="100000">
                                          <p:val>
                                            <p:fltVal val="0"/>
                                          </p:val>
                                        </p:tav>
                                      </p:tavLst>
                                    </p:anim>
                                    <p:animEffect transition="in" filter="fade">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a:p>
        </p:txBody>
      </p:sp>
      <p:graphicFrame>
        <p:nvGraphicFramePr>
          <p:cNvPr id="4" name="Content Placeholder 5"/>
          <p:cNvGraphicFramePr>
            <a:graphicFrameLocks/>
          </p:cNvGraphicFramePr>
          <p:nvPr/>
        </p:nvGraphicFramePr>
        <p:xfrm>
          <a:off x="457200" y="304800"/>
          <a:ext cx="8229600" cy="6030238"/>
        </p:xfrm>
        <a:graphic>
          <a:graphicData uri="http://schemas.openxmlformats.org/drawingml/2006/table">
            <a:tbl>
              <a:tblPr rtl="1" firstRow="1" bandRow="1">
                <a:tableStyleId>{638B1855-1B75-4FBE-930C-398BA8C253C6}</a:tableStyleId>
              </a:tblPr>
              <a:tblGrid>
                <a:gridCol w="4114800"/>
                <a:gridCol w="4114800"/>
              </a:tblGrid>
              <a:tr h="685800">
                <a:tc gridSpan="2">
                  <a:txBody>
                    <a:bodyPr/>
                    <a:lstStyle/>
                    <a:p>
                      <a:pPr algn="ctr" rtl="1"/>
                      <a:r>
                        <a:rPr lang="fa-IR" sz="2800" kern="1200" dirty="0" smtClean="0"/>
                        <a:t>نقش آموزش</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685800">
                <a:tc>
                  <a:txBody>
                    <a:bodyPr/>
                    <a:lstStyle/>
                    <a:p>
                      <a:pPr algn="ctr" rtl="1"/>
                      <a:r>
                        <a:rPr lang="fa-IR" sz="2400" kern="1200" dirty="0" smtClean="0"/>
                        <a:t>نظریه ویگوتسکی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r>
                        <a:rPr lang="fa-IR" sz="2400" kern="1200" dirty="0" smtClean="0"/>
                        <a:t>نظریه پیاژه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371600">
                <a:tc>
                  <a:txBody>
                    <a:bodyPr/>
                    <a:lstStyle/>
                    <a:p>
                      <a:pPr algn="justLow" rtl="1"/>
                      <a:r>
                        <a:rPr lang="fa-IR" sz="2000" kern="1200" dirty="0" smtClean="0"/>
                        <a:t>دارای نقش مهم در یادگیری ابزارهای فرهنگ </a:t>
                      </a:r>
                      <a:endParaRPr lang="fa-IR" sz="20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Low" rtl="1"/>
                      <a:r>
                        <a:rPr lang="fa-IR" sz="2000" kern="1200" dirty="0" smtClean="0"/>
                        <a:t>فقط آن مهارت های شناختی را بهبود می بخشد که کودک در رشد شناختی خود به آن رسیده است.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762000">
                <a:tc gridSpan="2">
                  <a:txBody>
                    <a:bodyPr/>
                    <a:lstStyle/>
                    <a:p>
                      <a:pPr algn="ctr" rtl="1"/>
                      <a:r>
                        <a:rPr lang="fa-IR" sz="2800" kern="1200" dirty="0" smtClean="0"/>
                        <a:t>کارکرد های آموزشی</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752717">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ویگوتسکی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پیاژه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772321">
                <a:tc>
                  <a:txBody>
                    <a:bodyPr/>
                    <a:lstStyle/>
                    <a:p>
                      <a:pPr algn="justLow" rtl="1"/>
                      <a:r>
                        <a:rPr lang="fa-IR" sz="2000" kern="1200" dirty="0" smtClean="0"/>
                        <a:t>معلم راهنما و تسهیل کننده است نه اداره کننده و فرصتهایی را برای دانش آموزان فراهم می آورد تا به کمک خود او و دانش آموزان آگاه تر به یادگیری بپردازند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justLow" defTabSz="914400" rtl="1" eaLnBrk="1" fontAlgn="auto" latinLnBrk="0" hangingPunct="1">
                        <a:lnSpc>
                          <a:spcPct val="100000"/>
                        </a:lnSpc>
                        <a:spcBef>
                          <a:spcPts val="0"/>
                        </a:spcBef>
                        <a:spcAft>
                          <a:spcPts val="0"/>
                        </a:spcAft>
                        <a:buClrTx/>
                        <a:buSzTx/>
                        <a:buFontTx/>
                        <a:buNone/>
                        <a:tabLst/>
                        <a:defRPr/>
                      </a:pPr>
                      <a:r>
                        <a:rPr lang="fa-IR" sz="2000" kern="1200" dirty="0" smtClean="0"/>
                        <a:t>معلم راهنما و تسهیل کننده است نه یک اداره کننده و کودکان را در کاوش دنیای خود و کشف دانش یاری می دهد .</a:t>
                      </a:r>
                      <a:endParaRPr lang="fa-IR" sz="2000" b="1" kern="1200" dirty="0" smtClean="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slow">
    <p:comb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ppt_x</p:attrName>
                                        </p:attrNameLst>
                                      </p:cBhvr>
                                      <p:tavLst>
                                        <p:tav tm="0">
                                          <p:val>
                                            <p:strVal val="#ppt_x"/>
                                          </p:val>
                                        </p:tav>
                                        <p:tav tm="100000">
                                          <p:val>
                                            <p:strVal val="#ppt_x"/>
                                          </p:val>
                                        </p:tav>
                                      </p:tavLst>
                                    </p:anim>
                                    <p:anim calcmode="lin" valueType="num">
                                      <p:cBhvr>
                                        <p:cTn id="9" dur="1800" decel="100000" fill="hold"/>
                                        <p:tgtEl>
                                          <p:spTgt spid="4"/>
                                        </p:tgtEl>
                                        <p:attrNameLst>
                                          <p:attrName>ppt_y</p:attrName>
                                        </p:attrNameLst>
                                      </p:cBhvr>
                                      <p:tavLst>
                                        <p:tav tm="0">
                                          <p:val>
                                            <p:strVal val="#ppt_y+1"/>
                                          </p:val>
                                        </p:tav>
                                        <p:tav tm="100000">
                                          <p:val>
                                            <p:strVal val="#ppt_y-.03"/>
                                          </p:val>
                                        </p:tav>
                                      </p:tavLst>
                                    </p:anim>
                                    <p:anim calcmode="lin" valueType="num">
                                      <p:cBhvr>
                                        <p:cTn id="10" dur="200" accel="100000" fill="hold">
                                          <p:stCondLst>
                                            <p:cond delay="18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75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a:p>
        </p:txBody>
      </p:sp>
      <p:graphicFrame>
        <p:nvGraphicFramePr>
          <p:cNvPr id="4" name="Content Placeholder 5"/>
          <p:cNvGraphicFramePr>
            <a:graphicFrameLocks/>
          </p:cNvGraphicFramePr>
          <p:nvPr/>
        </p:nvGraphicFramePr>
        <p:xfrm>
          <a:off x="457200" y="304800"/>
          <a:ext cx="8229600" cy="6096000"/>
        </p:xfrm>
        <a:graphic>
          <a:graphicData uri="http://schemas.openxmlformats.org/drawingml/2006/table">
            <a:tbl>
              <a:tblPr rtl="1" firstRow="1" bandRow="1">
                <a:tableStyleId>{327F97BB-C833-4FB7-BDE5-3F7075034690}</a:tableStyleId>
              </a:tblPr>
              <a:tblGrid>
                <a:gridCol w="4114800"/>
                <a:gridCol w="4114800"/>
              </a:tblGrid>
              <a:tr h="685800">
                <a:tc gridSpan="2">
                  <a:txBody>
                    <a:bodyPr/>
                    <a:lstStyle/>
                    <a:p>
                      <a:pPr algn="ctr" rtl="1"/>
                      <a:r>
                        <a:rPr lang="fa-IR" sz="2800" kern="1200" dirty="0" smtClean="0"/>
                        <a:t>یادگیری چگونه اتفاق می افتد؟</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685800">
                <a:tc>
                  <a:txBody>
                    <a:bodyPr/>
                    <a:lstStyle/>
                    <a:p>
                      <a:pPr algn="ctr" rtl="1"/>
                      <a:r>
                        <a:rPr lang="fa-IR" sz="2400" kern="1200" dirty="0" smtClean="0"/>
                        <a:t>نظریه ویگوتسکی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r>
                        <a:rPr lang="fa-IR" sz="2400" kern="1200" dirty="0" smtClean="0"/>
                        <a:t>نظریه پیاژه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752600">
                <a:tc>
                  <a:txBody>
                    <a:bodyPr/>
                    <a:lstStyle/>
                    <a:p>
                      <a:pPr algn="justLow" rtl="1"/>
                      <a:r>
                        <a:rPr lang="fa-IR" sz="2000" kern="1200" dirty="0" smtClean="0"/>
                        <a:t>از راه تعامل اجتماعی</a:t>
                      </a:r>
                    </a:p>
                    <a:p>
                      <a:pPr algn="justLow" rtl="1"/>
                      <a:r>
                        <a:rPr lang="fa-IR" sz="2000" kern="1200" dirty="0" smtClean="0"/>
                        <a:t>یادگیری شاگردی شناختی است که در آن دانش از اعضای آگاه تر جامعه به اعضای ناآگاه انتقال می یابد . </a:t>
                      </a:r>
                      <a:endParaRPr lang="fa-IR" sz="20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Low" rtl="1"/>
                      <a:r>
                        <a:rPr lang="fa-IR" sz="2000" kern="1200" dirty="0" smtClean="0"/>
                        <a:t>از راه کشف و ابداع</a:t>
                      </a:r>
                    </a:p>
                    <a:p>
                      <a:pPr algn="justLow" rtl="1"/>
                      <a:r>
                        <a:rPr lang="fa-IR" sz="2000" kern="1200" dirty="0" smtClean="0"/>
                        <a:t>یادگیری فرآیند درونی معنی دادن به جهان بیرونی است.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914400">
                <a:tc gridSpan="2">
                  <a:txBody>
                    <a:bodyPr/>
                    <a:lstStyle/>
                    <a:p>
                      <a:pPr algn="ctr" rtl="1"/>
                      <a:r>
                        <a:rPr lang="fa-IR" sz="2800" kern="1200" dirty="0" smtClean="0"/>
                        <a:t>نقش دوستان </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733146">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ویگوتسکی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پیاژه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324254">
                <a:tc>
                  <a:txBody>
                    <a:bodyPr/>
                    <a:lstStyle/>
                    <a:p>
                      <a:pPr algn="justLow" rtl="1"/>
                      <a:r>
                        <a:rPr lang="fa-IR" sz="2000" kern="1200" dirty="0" smtClean="0"/>
                        <a:t>راهنما و حامی مانند معلم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justLow" defTabSz="914400" rtl="1" eaLnBrk="1" fontAlgn="auto" latinLnBrk="0" hangingPunct="1">
                        <a:lnSpc>
                          <a:spcPct val="100000"/>
                        </a:lnSpc>
                        <a:spcBef>
                          <a:spcPts val="0"/>
                        </a:spcBef>
                        <a:spcAft>
                          <a:spcPts val="0"/>
                        </a:spcAft>
                        <a:buClrTx/>
                        <a:buSzTx/>
                        <a:buFontTx/>
                        <a:buNone/>
                        <a:tabLst/>
                        <a:defRPr/>
                      </a:pPr>
                      <a:r>
                        <a:rPr lang="fa-IR" sz="2000" kern="1200" dirty="0" smtClean="0"/>
                        <a:t>تحریک کنندگان تعارض شناختی برای ایجاد عدم تعادل </a:t>
                      </a:r>
                      <a:endParaRPr lang="fa-IR" sz="2000" b="1" kern="1200" dirty="0" smtClean="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75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endParaRPr lang="fa-IR" dirty="0"/>
          </a:p>
        </p:txBody>
      </p:sp>
      <p:graphicFrame>
        <p:nvGraphicFramePr>
          <p:cNvPr id="4" name="Content Placeholder 5"/>
          <p:cNvGraphicFramePr>
            <a:graphicFrameLocks/>
          </p:cNvGraphicFramePr>
          <p:nvPr/>
        </p:nvGraphicFramePr>
        <p:xfrm>
          <a:off x="457200" y="381000"/>
          <a:ext cx="8229600" cy="5082419"/>
        </p:xfrm>
        <a:graphic>
          <a:graphicData uri="http://schemas.openxmlformats.org/drawingml/2006/table">
            <a:tbl>
              <a:tblPr rtl="1" firstRow="1" bandRow="1">
                <a:tableStyleId>{E269D01E-BC32-4049-B463-5C60D7B0CCD2}</a:tableStyleId>
              </a:tblPr>
              <a:tblGrid>
                <a:gridCol w="4114800"/>
                <a:gridCol w="4114800"/>
              </a:tblGrid>
              <a:tr h="609600">
                <a:tc gridSpan="2">
                  <a:txBody>
                    <a:bodyPr/>
                    <a:lstStyle/>
                    <a:p>
                      <a:pPr algn="ctr" rtl="1"/>
                      <a:r>
                        <a:rPr lang="fa-IR" sz="2400" kern="1200" dirty="0" smtClean="0"/>
                        <a:t>در ضمن رشد شناختی چه چیزی نصیب افراد می شود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392754">
                <a:tc>
                  <a:txBody>
                    <a:bodyPr/>
                    <a:lstStyle/>
                    <a:p>
                      <a:pPr algn="ctr" rtl="1"/>
                      <a:r>
                        <a:rPr lang="fa-IR" sz="2400" kern="1200" dirty="0" smtClean="0"/>
                        <a:t>نظریه ویگوتسکی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r>
                        <a:rPr lang="fa-IR" sz="2400" kern="1200" dirty="0" smtClean="0"/>
                        <a:t>نظریه پیاژه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504786">
                <a:tc>
                  <a:txBody>
                    <a:bodyPr/>
                    <a:lstStyle/>
                    <a:p>
                      <a:pPr algn="justLow" rtl="1"/>
                      <a:r>
                        <a:rPr lang="fa-IR" sz="2000" kern="1200" dirty="0" smtClean="0"/>
                        <a:t>مهارت ،</a:t>
                      </a:r>
                      <a:r>
                        <a:rPr lang="fa-IR" sz="2000" kern="1200" baseline="0" dirty="0" smtClean="0"/>
                        <a:t> </a:t>
                      </a:r>
                      <a:r>
                        <a:rPr lang="fa-IR" sz="2000" kern="1200" dirty="0" smtClean="0"/>
                        <a:t>دانش و تخصص وابسته به موقعیت که خاص یک مس‍‍ئله اجتماعی است.</a:t>
                      </a:r>
                      <a:endParaRPr lang="fa-IR" sz="20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Low" rtl="1"/>
                      <a:r>
                        <a:rPr lang="fa-IR" sz="2000" kern="1200" dirty="0" smtClean="0"/>
                        <a:t>عملیات ذهنی گسترده که قابل استفاده برای حل مسائل در موقعیت های مختلف است.</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435596">
                <a:tc gridSpan="2">
                  <a:txBody>
                    <a:bodyPr/>
                    <a:lstStyle/>
                    <a:p>
                      <a:pPr algn="ctr" rtl="1"/>
                      <a:r>
                        <a:rPr lang="fa-IR" sz="2800" kern="1200" dirty="0" smtClean="0"/>
                        <a:t>عوامل موثر در رشد شناختی چیست ؟</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687318">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ویگوتسکی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پیاژه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305355">
                <a:tc>
                  <a:txBody>
                    <a:bodyPr/>
                    <a:lstStyle/>
                    <a:p>
                      <a:pPr algn="justLow" rtl="1"/>
                      <a:r>
                        <a:rPr lang="fa-IR" sz="2000" kern="1200" dirty="0" smtClean="0"/>
                        <a:t>- تعامل اجتماعی</a:t>
                      </a:r>
                    </a:p>
                    <a:p>
                      <a:pPr algn="justLow" rtl="1"/>
                      <a:r>
                        <a:rPr lang="fa-IR" sz="2000" kern="1200" dirty="0" smtClean="0"/>
                        <a:t>-</a:t>
                      </a:r>
                      <a:r>
                        <a:rPr lang="fa-IR" sz="2000" kern="1200" baseline="0" dirty="0" smtClean="0"/>
                        <a:t> </a:t>
                      </a:r>
                      <a:r>
                        <a:rPr lang="fa-IR" sz="2000" kern="1200" dirty="0" smtClean="0"/>
                        <a:t>راهنمایی و کمک بزرگترها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Low" rtl="1"/>
                      <a:r>
                        <a:rPr lang="fa-IR" sz="2000" kern="1200" dirty="0" smtClean="0"/>
                        <a:t>- محیط های غنی ، برانگیزاننده و چالش انگیز</a:t>
                      </a:r>
                    </a:p>
                    <a:p>
                      <a:pPr algn="justLow" rtl="1"/>
                      <a:r>
                        <a:rPr lang="fa-IR" sz="2000" kern="1200" dirty="0" smtClean="0"/>
                        <a:t>- اکتشاف فردی و فعال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5" name="Rectangle 4"/>
          <p:cNvSpPr/>
          <p:nvPr/>
        </p:nvSpPr>
        <p:spPr>
          <a:xfrm>
            <a:off x="457200" y="5486400"/>
            <a:ext cx="8229600" cy="83820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dirty="0" smtClean="0"/>
              <a:t>منبع : کتاب روانشناسی پرورشی نوین  (دکتر سیف ) صفحات (112-113) </a:t>
            </a:r>
            <a:endParaRPr lang="en-US" b="1" dirty="0" smtClean="0"/>
          </a:p>
          <a:p>
            <a:pPr algn="ctr"/>
            <a:endParaRPr lang="en-US" dirty="0" smtClean="0"/>
          </a:p>
        </p:txBody>
      </p:sp>
    </p:spTree>
  </p:cSld>
  <p:clrMapOvr>
    <a:masterClrMapping/>
  </p:clrMapOvr>
  <p:transition spd="slow">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18000" contrast="-25000"/>
          </a:blip>
          <a:srcRect/>
          <a:stretch>
            <a:fillRect b="-1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fa-IR" b="1" dirty="0" smtClean="0"/>
              <a:t>ویگوتسکی بر علیه پیاژه</a:t>
            </a:r>
            <a:endParaRPr lang="fa-IR" b="1" dirty="0"/>
          </a:p>
        </p:txBody>
      </p:sp>
      <p:sp>
        <p:nvSpPr>
          <p:cNvPr id="3" name="Content Placeholder 2"/>
          <p:cNvSpPr>
            <a:spLocks noGrp="1"/>
          </p:cNvSpPr>
          <p:nvPr>
            <p:ph idx="1"/>
          </p:nvPr>
        </p:nvSpPr>
        <p:spPr>
          <a:xfrm>
            <a:off x="457200" y="1066800"/>
            <a:ext cx="8229600" cy="5562600"/>
          </a:xfrm>
        </p:spPr>
        <p:txBody>
          <a:bodyPr>
            <a:normAutofit fontScale="70000" lnSpcReduction="20000"/>
          </a:bodyPr>
          <a:lstStyle/>
          <a:p>
            <a:pPr marL="0" algn="justLow" rtl="1">
              <a:lnSpc>
                <a:spcPct val="133000"/>
              </a:lnSpc>
              <a:buNone/>
            </a:pPr>
            <a:r>
              <a:rPr lang="fa-IR" b="1" dirty="0" smtClean="0">
                <a:solidFill>
                  <a:schemeClr val="tx1">
                    <a:lumMod val="95000"/>
                    <a:lumOff val="5000"/>
                  </a:schemeClr>
                </a:solidFill>
              </a:rPr>
              <a:t>پیاژه بین رشد و آموزش تمایز دقیقی قائل شده است . او می گفت رشد فرآیندی خود به خودی است که از درون کودک سرچشمه می گیرد . رشد از تغییرات رسشی درونی و مهم تر از آن از تلاش های خود کودک برای ساختن مفهومی از دنیا ناشی می شود .</a:t>
            </a:r>
          </a:p>
          <a:p>
            <a:pPr marL="0" algn="justLow" rtl="1">
              <a:lnSpc>
                <a:spcPct val="133000"/>
              </a:lnSpc>
              <a:buNone/>
            </a:pPr>
            <a:r>
              <a:rPr lang="fa-IR" b="1" dirty="0" smtClean="0">
                <a:solidFill>
                  <a:schemeClr val="tx1">
                    <a:lumMod val="95000"/>
                    <a:lumOff val="5000"/>
                  </a:schemeClr>
                </a:solidFill>
              </a:rPr>
              <a:t>از دیدگاه پیاژه کودک  یک کاوشگر هوشمند کوچک است که دست به اکتشاف می زند و موقعیت خود را فرمول بندی می کند .</a:t>
            </a:r>
            <a:endParaRPr lang="en-US" b="1" dirty="0" smtClean="0">
              <a:solidFill>
                <a:schemeClr val="tx1">
                  <a:lumMod val="95000"/>
                  <a:lumOff val="5000"/>
                </a:schemeClr>
              </a:solidFill>
            </a:endParaRPr>
          </a:p>
          <a:p>
            <a:pPr marL="0" algn="justLow" rtl="1">
              <a:lnSpc>
                <a:spcPct val="133000"/>
              </a:lnSpc>
              <a:buNone/>
            </a:pPr>
            <a:r>
              <a:rPr lang="fa-IR" b="1" dirty="0" smtClean="0">
                <a:solidFill>
                  <a:schemeClr val="tx1">
                    <a:lumMod val="95000"/>
                    <a:lumOff val="5000"/>
                  </a:schemeClr>
                </a:solidFill>
              </a:rPr>
              <a:t>منظور پیاژه این نبود که کودک در انزوا و جدای از دنیای اجتماعی رشد می کند . دیگر افراد نیز بر تفکر کودک اثر می گذارند؛ اما تلاش آنها از طریق آموزش مستقیم به کودک کمکی نمی کند . بلکه آنها از طریق تحریک کردن و به تلاش واداشتن تفکر درونی کودک رشد اورا ارتقاء می بخشند. این جریان  اغلب  رخ می دهد از جمله هنگامی که کودک با دوستانش وارد بحث و جدل می شود. اگر یک دختر بچه دریابد که دوستش از عقیده او ایراد می گیرد برانگیخته می شود تا عقیده بهتری راعنوان کند و به این ترتیب ذهنش رشد می یابد .اما رشد ذهنی این دختر بچه فرآیندی مستقل است .دختر بچه به خاطر خودش و نه به خاطر شخص دیگر مجبور میشود عقیده جدیدی را مطرح کند . </a:t>
            </a:r>
            <a:endParaRPr lang="en-US" b="1" dirty="0" smtClean="0">
              <a:solidFill>
                <a:schemeClr val="tx1">
                  <a:lumMod val="95000"/>
                  <a:lumOff val="5000"/>
                </a:schemeClr>
              </a:solidFill>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ppt_w</p:attrName>
                                        </p:attrNameLst>
                                      </p:cBhvr>
                                      <p:tavLst>
                                        <p:tav tm="0" fmla="#ppt_w*sin(2.5*pi*$)">
                                          <p:val>
                                            <p:fltVal val="0"/>
                                          </p:val>
                                        </p:tav>
                                        <p:tav tm="100000">
                                          <p:val>
                                            <p:fltVal val="1"/>
                                          </p:val>
                                        </p:tav>
                                      </p:tavLst>
                                    </p:anim>
                                    <p:anim calcmode="lin" valueType="num">
                                      <p:cBhvr>
                                        <p:cTn id="9" dur="500" fill="hold"/>
                                        <p:tgtEl>
                                          <p:spTgt spid="2"/>
                                        </p:tgtEl>
                                        <p:attrNameLst>
                                          <p:attrName>ppt_h</p:attrName>
                                        </p:attrNameLst>
                                      </p:cBhvr>
                                      <p:tavLst>
                                        <p:tav tm="0">
                                          <p:val>
                                            <p:strVal val="#ppt_h"/>
                                          </p:val>
                                        </p:tav>
                                        <p:tav tm="100000">
                                          <p:val>
                                            <p:strVal val="#ppt_h"/>
                                          </p:val>
                                        </p:tav>
                                      </p:tavLst>
                                    </p:anim>
                                  </p:childTnLst>
                                </p:cTn>
                              </p:par>
                            </p:childTnLst>
                          </p:cTn>
                        </p:par>
                        <p:par>
                          <p:cTn id="10" fill="hold">
                            <p:stCondLst>
                              <p:cond delay="1400"/>
                            </p:stCondLst>
                            <p:childTnLst>
                              <p:par>
                                <p:cTn id="11" presetID="17" presetClass="entr" presetSubtype="1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15" fill="hold">
                            <p:stCondLst>
                              <p:cond delay="2400"/>
                            </p:stCondLst>
                            <p:childTnLst>
                              <p:par>
                                <p:cTn id="16" presetID="17" presetClass="entr" presetSubtype="1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par>
                          <p:cTn id="20" fill="hold">
                            <p:stCondLst>
                              <p:cond delay="3400"/>
                            </p:stCondLst>
                            <p:childTnLst>
                              <p:par>
                                <p:cTn id="21" presetID="17" presetClass="entr" presetSubtype="1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436</TotalTime>
  <Words>3086</Words>
  <Application>Microsoft Office PowerPoint</Application>
  <PresentationFormat>On-screen Show (4:3)</PresentationFormat>
  <Paragraphs>128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مقایسه دیدگاه های پیاژه و ویگوتسکی و بندورا</vt:lpstr>
      <vt:lpstr>مقایسه نظریه ویگوتسکی و نظریه  پیاژه </vt:lpstr>
      <vt:lpstr>PowerPoint Presentation</vt:lpstr>
      <vt:lpstr>جدول مقایسه نظریه های ویگوتسکی و پیاژه </vt:lpstr>
      <vt:lpstr>PowerPoint Presentation</vt:lpstr>
      <vt:lpstr>PowerPoint Presentation</vt:lpstr>
      <vt:lpstr>PowerPoint Presentation</vt:lpstr>
      <vt:lpstr>PowerPoint Presentation</vt:lpstr>
      <vt:lpstr>ویگوتسکی بر علیه پیاژه</vt:lpstr>
      <vt:lpstr>PowerPoint Presentation</vt:lpstr>
      <vt:lpstr>PowerPoint Presentation</vt:lpstr>
      <vt:lpstr>بندورا و پیاژه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فهرست منابع: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مقایسه دیدگاه های پیاژه و ویگوتسکی و بندورا</dc:title>
  <dc:creator>Behnaz</dc:creator>
  <cp:lastModifiedBy>PB</cp:lastModifiedBy>
  <cp:revision>73</cp:revision>
  <dcterms:created xsi:type="dcterms:W3CDTF">2006-08-16T00:00:00Z</dcterms:created>
  <dcterms:modified xsi:type="dcterms:W3CDTF">2015-01-07T07:07:46Z</dcterms:modified>
</cp:coreProperties>
</file>