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6"/>
  </p:notesMasterIdLst>
  <p:sldIdLst>
    <p:sldId id="325" r:id="rId2"/>
    <p:sldId id="298" r:id="rId3"/>
    <p:sldId id="301" r:id="rId4"/>
    <p:sldId id="303" r:id="rId5"/>
    <p:sldId id="334" r:id="rId6"/>
    <p:sldId id="335" r:id="rId7"/>
    <p:sldId id="328" r:id="rId8"/>
    <p:sldId id="329" r:id="rId9"/>
    <p:sldId id="305" r:id="rId10"/>
    <p:sldId id="321" r:id="rId11"/>
    <p:sldId id="309" r:id="rId12"/>
    <p:sldId id="320" r:id="rId13"/>
    <p:sldId id="307" r:id="rId14"/>
    <p:sldId id="306" r:id="rId15"/>
    <p:sldId id="330" r:id="rId16"/>
    <p:sldId id="327" r:id="rId17"/>
    <p:sldId id="304" r:id="rId18"/>
    <p:sldId id="308" r:id="rId19"/>
    <p:sldId id="331" r:id="rId20"/>
    <p:sldId id="336" r:id="rId21"/>
    <p:sldId id="332" r:id="rId22"/>
    <p:sldId id="333" r:id="rId23"/>
    <p:sldId id="310" r:id="rId24"/>
    <p:sldId id="324" r:id="rId2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CC00"/>
    <a:srgbClr val="CCFF33"/>
    <a:srgbClr val="FFFF99"/>
    <a:srgbClr val="CCCC00"/>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94" d="100"/>
          <a:sy n="94" d="100"/>
        </p:scale>
        <p:origin x="-128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E3684E8-8D70-4C70-A9B9-64C664F764BF}" type="datetimeFigureOut">
              <a:rPr lang="fa-IR" smtClean="0"/>
              <a:pPr/>
              <a:t>1436/03/17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E439FD9-1164-4B81-A7C2-2546A7B0E6C1}" type="slidenum">
              <a:rPr lang="fa-IR" smtClean="0"/>
              <a:pPr/>
              <a:t>‹#›</a:t>
            </a:fld>
            <a:endParaRPr lang="fa-IR"/>
          </a:p>
        </p:txBody>
      </p:sp>
    </p:spTree>
    <p:extLst>
      <p:ext uri="{BB962C8B-B14F-4D97-AF65-F5344CB8AC3E}">
        <p14:creationId xmlns:p14="http://schemas.microsoft.com/office/powerpoint/2010/main" val="45808226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2</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17</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18</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23</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3</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4</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9</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10</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11</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dirty="0"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12</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13</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38C6B6A-BAA0-4240-AA9D-36F874BE5047}" type="slidenum">
              <a:rPr lang="en-US">
                <a:latin typeface="Arial" pitchFamily="34" charset="0"/>
                <a:cs typeface="Arial" pitchFamily="34" charset="0"/>
              </a:rPr>
              <a:pPr/>
              <a:t>14</a:t>
            </a:fld>
            <a:endParaRPr lang="en-US">
              <a:latin typeface="Arial" pitchFamily="34" charset="0"/>
              <a:cs typeface="Arial" pitchFamily="34" charset="0"/>
            </a:endParaRPr>
          </a:p>
        </p:txBody>
      </p:sp>
      <p:sp>
        <p:nvSpPr>
          <p:cNvPr id="69635" name="Rectangle 2"/>
          <p:cNvSpPr>
            <a:spLocks noGrp="1" noRot="1" noChangeAspect="1" noChangeArrowheads="1" noTextEdit="1"/>
          </p:cNvSpPr>
          <p:nvPr>
            <p:ph type="sldImg"/>
          </p:nvPr>
        </p:nvSpPr>
        <p:spPr>
          <a:xfrm>
            <a:off x="1143000" y="685800"/>
            <a:ext cx="4572000" cy="3429000"/>
          </a:xfrm>
          <a:ln/>
        </p:spPr>
      </p:sp>
      <p:sp>
        <p:nvSpPr>
          <p:cNvPr id="69636" name="Rectangle 3"/>
          <p:cNvSpPr>
            <a:spLocks noGrp="1" noChangeArrowheads="1"/>
          </p:cNvSpPr>
          <p:nvPr>
            <p:ph type="body" idx="1"/>
          </p:nvPr>
        </p:nvSpPr>
        <p:spPr>
          <a:noFill/>
          <a:ln/>
        </p:spPr>
        <p:txBody>
          <a:bodyPr/>
          <a:lstStyle/>
          <a:p>
            <a:pPr eaLnBrk="1" hangingPunct="1"/>
            <a:endParaRPr lang="fa-IR"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096FCC-A7B7-41F0-B427-2C3C0BE3304E}"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pPr>
              <a:defRPr/>
            </a:pPr>
            <a:endParaRPr lang="pt-BR"/>
          </a:p>
        </p:txBody>
      </p:sp>
      <p:sp>
        <p:nvSpPr>
          <p:cNvPr id="8" name="Footer Placeholder 7"/>
          <p:cNvSpPr>
            <a:spLocks noGrp="1"/>
          </p:cNvSpPr>
          <p:nvPr>
            <p:ph type="ftr" sz="quarter" idx="11"/>
          </p:nvPr>
        </p:nvSpPr>
        <p:spPr/>
        <p:txBody>
          <a:bodyPr/>
          <a:lstStyle>
            <a:lvl1pPr>
              <a:defRPr/>
            </a:lvl1pPr>
          </a:lstStyle>
          <a:p>
            <a:pPr>
              <a:defRPr/>
            </a:pPr>
            <a:endParaRPr lang="pt-BR"/>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pPr>
              <a:defRPr/>
            </a:pPr>
            <a:fld id="{F954A96B-E9A8-4453-BE49-E12DA0F34C3C}" type="slidenum">
              <a:rPr lang="pt-BR"/>
              <a:pPr>
                <a:defRPr/>
              </a:pPr>
              <a:t>‹#›</a:t>
            </a:fld>
            <a:endParaRPr lang="pt-BR"/>
          </a:p>
        </p:txBody>
      </p:sp>
    </p:spTree>
  </p:cSld>
  <p:clrMapOvr>
    <a:masterClrMapping/>
  </p:clrMapOvr>
  <p:transition spd="slow">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369775-A335-4ADE-B91E-FFC7005A0F92}" type="datetimeFigureOut">
              <a:rPr lang="fa-IR" smtClean="0"/>
              <a:pPr/>
              <a:t>1436/03/17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32D4F57-188E-49E1-B3FE-5F06C37E6C5B}"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1"/>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D369775-A335-4ADE-B91E-FFC7005A0F92}" type="datetimeFigureOut">
              <a:rPr lang="fa-IR" smtClean="0"/>
              <a:pPr/>
              <a:t>1436/03/17</a:t>
            </a:fld>
            <a:endParaRPr lang="fa-I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1"/>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32D4F57-188E-49E1-B3FE-5F06C37E6C5B}"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3.xml"/><Relationship Id="rId1" Type="http://schemas.openxmlformats.org/officeDocument/2006/relationships/tags" Target="../tags/tag1.xml"/><Relationship Id="rId5" Type="http://schemas.openxmlformats.org/officeDocument/2006/relationships/image" Target="../media/image2.jpeg"/><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7"/>
          <p:cNvSpPr>
            <a:spLocks noGrp="1" noChangeArrowheads="1"/>
          </p:cNvSpPr>
          <p:nvPr>
            <p:ph type="title" sz="quarter"/>
          </p:nvPr>
        </p:nvSpPr>
        <p:spPr/>
        <p:txBody>
          <a:bodyPr/>
          <a:lstStyle/>
          <a:p>
            <a:endParaRPr lang="en-US" smtClean="0"/>
          </a:p>
        </p:txBody>
      </p:sp>
      <p:pic>
        <p:nvPicPr>
          <p:cNvPr id="3075" name="Picture 7" descr="avesbrancas"/>
          <p:cNvPicPr>
            <a:picLocks noGrp="1" noChangeAspect="1" noChangeArrowheads="1" noCrop="1"/>
          </p:cNvPicPr>
          <p:nvPr>
            <p:ph sz="quarter" idx="1"/>
          </p:nvPr>
        </p:nvPicPr>
        <p:blipFill>
          <a:blip r:embed="rId4" cstate="print"/>
          <a:srcRect/>
          <a:stretch>
            <a:fillRect/>
          </a:stretch>
        </p:blipFill>
        <p:spPr>
          <a:xfrm>
            <a:off x="457200" y="2293938"/>
            <a:ext cx="4038600" cy="798512"/>
          </a:xfrm>
          <a:noFill/>
        </p:spPr>
      </p:pic>
      <p:pic>
        <p:nvPicPr>
          <p:cNvPr id="3076" name="Picture 10" descr="avesbrancas"/>
          <p:cNvPicPr>
            <a:picLocks noGrp="1" noChangeAspect="1" noChangeArrowheads="1" noCrop="1"/>
          </p:cNvPicPr>
          <p:nvPr>
            <p:ph sz="quarter" idx="2"/>
          </p:nvPr>
        </p:nvPicPr>
        <p:blipFill>
          <a:blip r:embed="rId4" cstate="print"/>
          <a:srcRect/>
          <a:stretch>
            <a:fillRect/>
          </a:stretch>
        </p:blipFill>
        <p:spPr>
          <a:xfrm>
            <a:off x="4648200" y="2293938"/>
            <a:ext cx="4038600" cy="798512"/>
          </a:xfrm>
          <a:noFill/>
        </p:spPr>
      </p:pic>
      <p:pic>
        <p:nvPicPr>
          <p:cNvPr id="3077" name="Picture 13" descr="avesbrancas"/>
          <p:cNvPicPr>
            <a:picLocks noGrp="1" noChangeAspect="1" noChangeArrowheads="1" noCrop="1"/>
          </p:cNvPicPr>
          <p:nvPr>
            <p:ph sz="quarter" idx="3"/>
          </p:nvPr>
        </p:nvPicPr>
        <p:blipFill>
          <a:blip r:embed="rId4" cstate="print"/>
          <a:srcRect/>
          <a:stretch>
            <a:fillRect/>
          </a:stretch>
        </p:blipFill>
        <p:spPr>
          <a:xfrm>
            <a:off x="457200" y="4632325"/>
            <a:ext cx="4038600" cy="798513"/>
          </a:xfrm>
          <a:noFill/>
        </p:spPr>
      </p:pic>
      <p:pic>
        <p:nvPicPr>
          <p:cNvPr id="3078" name="Picture 5" descr="MOONSETATSUNRISEHARDING"/>
          <p:cNvPicPr>
            <a:picLocks noChangeAspect="1" noChangeArrowheads="1"/>
          </p:cNvPicPr>
          <p:nvPr/>
        </p:nvPicPr>
        <p:blipFill>
          <a:blip r:embed="rId5" cstate="print"/>
          <a:srcRect/>
          <a:stretch>
            <a:fillRect/>
          </a:stretch>
        </p:blipFill>
        <p:spPr bwMode="auto">
          <a:xfrm>
            <a:off x="0" y="0"/>
            <a:ext cx="9144000" cy="6858000"/>
          </a:xfrm>
          <a:prstGeom prst="rect">
            <a:avLst/>
          </a:prstGeom>
          <a:noFill/>
          <a:ln w="9525">
            <a:noFill/>
            <a:miter lim="800000"/>
            <a:headEnd/>
            <a:tailEnd/>
          </a:ln>
        </p:spPr>
      </p:pic>
      <p:pic>
        <p:nvPicPr>
          <p:cNvPr id="3079" name="Picture 16" descr="avesbrancas"/>
          <p:cNvPicPr>
            <a:picLocks noGrp="1" noChangeAspect="1" noChangeArrowheads="1" noCrop="1"/>
          </p:cNvPicPr>
          <p:nvPr>
            <p:ph sz="quarter" idx="4"/>
          </p:nvPr>
        </p:nvPicPr>
        <p:blipFill>
          <a:blip r:embed="rId4" cstate="print"/>
          <a:srcRect/>
          <a:stretch>
            <a:fillRect/>
          </a:stretch>
        </p:blipFill>
        <p:spPr>
          <a:xfrm>
            <a:off x="3708400" y="476250"/>
            <a:ext cx="4038600" cy="798513"/>
          </a:xfrm>
          <a:noFill/>
        </p:spPr>
      </p:pic>
      <p:pic>
        <p:nvPicPr>
          <p:cNvPr id="3080" name="Picture 19" descr="avesbrancas"/>
          <p:cNvPicPr>
            <a:picLocks noChangeAspect="1" noChangeArrowheads="1" noCrop="1"/>
          </p:cNvPicPr>
          <p:nvPr/>
        </p:nvPicPr>
        <p:blipFill>
          <a:blip r:embed="rId4" cstate="print"/>
          <a:srcRect/>
          <a:stretch>
            <a:fillRect/>
          </a:stretch>
        </p:blipFill>
        <p:spPr bwMode="auto">
          <a:xfrm>
            <a:off x="2051050" y="1700213"/>
            <a:ext cx="4038600" cy="798512"/>
          </a:xfrm>
          <a:prstGeom prst="rect">
            <a:avLst/>
          </a:prstGeom>
          <a:noFill/>
          <a:ln w="9525">
            <a:noFill/>
            <a:miter lim="800000"/>
            <a:headEnd/>
            <a:tailEnd/>
          </a:ln>
        </p:spPr>
      </p:pic>
      <p:pic>
        <p:nvPicPr>
          <p:cNvPr id="3081" name="Picture 20" descr="avesbrancas"/>
          <p:cNvPicPr>
            <a:picLocks noChangeAspect="1" noChangeArrowheads="1" noCrop="1"/>
          </p:cNvPicPr>
          <p:nvPr/>
        </p:nvPicPr>
        <p:blipFill>
          <a:blip r:embed="rId4" cstate="print"/>
          <a:srcRect/>
          <a:stretch>
            <a:fillRect/>
          </a:stretch>
        </p:blipFill>
        <p:spPr bwMode="auto">
          <a:xfrm>
            <a:off x="755650" y="3141663"/>
            <a:ext cx="4038600" cy="798512"/>
          </a:xfrm>
          <a:prstGeom prst="rect">
            <a:avLst/>
          </a:prstGeom>
          <a:noFill/>
          <a:ln w="9525">
            <a:noFill/>
            <a:miter lim="800000"/>
            <a:headEnd/>
            <a:tailEnd/>
          </a:ln>
        </p:spPr>
      </p:pic>
      <p:pic>
        <p:nvPicPr>
          <p:cNvPr id="3082" name="Picture 21" descr="avesbrancas"/>
          <p:cNvPicPr>
            <a:picLocks noChangeAspect="1" noChangeArrowheads="1" noCrop="1"/>
          </p:cNvPicPr>
          <p:nvPr/>
        </p:nvPicPr>
        <p:blipFill>
          <a:blip r:embed="rId4" cstate="print"/>
          <a:srcRect/>
          <a:stretch>
            <a:fillRect/>
          </a:stretch>
        </p:blipFill>
        <p:spPr bwMode="auto">
          <a:xfrm flipV="1">
            <a:off x="4787900" y="2565400"/>
            <a:ext cx="4038600" cy="712788"/>
          </a:xfrm>
          <a:prstGeom prst="rect">
            <a:avLst/>
          </a:prstGeom>
          <a:noFill/>
          <a:ln w="9525">
            <a:noFill/>
            <a:miter lim="800000"/>
            <a:headEnd/>
            <a:tailEnd/>
          </a:ln>
        </p:spPr>
      </p:pic>
      <p:sp>
        <p:nvSpPr>
          <p:cNvPr id="50202" name="Text Box 26"/>
          <p:cNvSpPr txBox="1">
            <a:spLocks noChangeArrowheads="1"/>
          </p:cNvSpPr>
          <p:nvPr/>
        </p:nvSpPr>
        <p:spPr bwMode="auto">
          <a:xfrm>
            <a:off x="2438400" y="4876800"/>
            <a:ext cx="4876800" cy="823913"/>
          </a:xfrm>
          <a:prstGeom prst="rect">
            <a:avLst/>
          </a:prstGeom>
          <a:noFill/>
          <a:ln w="9525">
            <a:noFill/>
            <a:miter lim="800000"/>
            <a:headEnd/>
            <a:tailEnd/>
          </a:ln>
        </p:spPr>
        <p:txBody>
          <a:bodyPr>
            <a:spAutoFit/>
          </a:bodyPr>
          <a:lstStyle/>
          <a:p>
            <a:pPr algn="ctr">
              <a:spcBef>
                <a:spcPct val="50000"/>
              </a:spcBef>
            </a:pPr>
            <a:endParaRPr lang="en-US" sz="4800" b="1">
              <a:solidFill>
                <a:srgbClr val="FF3399"/>
              </a:solidFill>
            </a:endParaRPr>
          </a:p>
        </p:txBody>
      </p:sp>
      <p:sp>
        <p:nvSpPr>
          <p:cNvPr id="3084" name="Text Box 7"/>
          <p:cNvSpPr txBox="1">
            <a:spLocks noChangeArrowheads="1"/>
          </p:cNvSpPr>
          <p:nvPr/>
        </p:nvSpPr>
        <p:spPr bwMode="auto">
          <a:xfrm>
            <a:off x="1600200" y="4114800"/>
            <a:ext cx="5472113" cy="1200329"/>
          </a:xfrm>
          <a:prstGeom prst="rect">
            <a:avLst/>
          </a:prstGeom>
          <a:noFill/>
          <a:ln w="9525">
            <a:noFill/>
            <a:miter lim="800000"/>
            <a:headEnd/>
            <a:tailEnd/>
          </a:ln>
        </p:spPr>
        <p:txBody>
          <a:bodyPr wrap="square">
            <a:spAutoFit/>
          </a:bodyPr>
          <a:lstStyle/>
          <a:p>
            <a:pPr>
              <a:spcBef>
                <a:spcPct val="50000"/>
              </a:spcBef>
            </a:pPr>
            <a:r>
              <a:rPr lang="fa-IR" sz="7200" b="1" i="1" dirty="0">
                <a:solidFill>
                  <a:srgbClr val="FF33CC"/>
                </a:solidFill>
                <a:cs typeface="B Yagut" pitchFamily="2" charset="-78"/>
              </a:rPr>
              <a:t>بنام مهربانترین</a:t>
            </a:r>
            <a:endParaRPr lang="en-US" sz="7200" b="1" i="1" dirty="0">
              <a:solidFill>
                <a:srgbClr val="FF33CC"/>
              </a:solidFill>
              <a:cs typeface="B Yagut" pitchFamily="2" charset="-78"/>
            </a:endParaRPr>
          </a:p>
        </p:txBody>
      </p:sp>
    </p:spTree>
    <p:custDataLst>
      <p:tags r:id="rId1"/>
    </p:custDataLst>
  </p:cSld>
  <p:clrMapOvr>
    <a:masterClrMapping/>
  </p:clrMapOvr>
  <p:transition spd="slow">
    <p:split/>
    <p:sndAc>
      <p:stSnd>
        <p:snd r:embed="rId3" name="Zamfir - Aranjuez mon amou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nodePh="1">
                                  <p:stCondLst>
                                    <p:cond delay="0"/>
                                  </p:stCondLst>
                                  <p:endCondLst>
                                    <p:cond evt="begin" delay="0">
                                      <p:tn val="5"/>
                                    </p:cond>
                                  </p:endCondLst>
                                  <p:childTnLst>
                                    <p:set>
                                      <p:cBhvr>
                                        <p:cTn id="6" dur="1" fill="hold">
                                          <p:stCondLst>
                                            <p:cond delay="0"/>
                                          </p:stCondLst>
                                        </p:cTn>
                                        <p:tgtEl>
                                          <p:spTgt spid="50202"/>
                                        </p:tgtEl>
                                        <p:attrNameLst>
                                          <p:attrName>style.visibility</p:attrName>
                                        </p:attrNameLst>
                                      </p:cBhvr>
                                      <p:to>
                                        <p:strVal val="visible"/>
                                      </p:to>
                                    </p:set>
                                    <p:animEffect transition="in" filter="wedge">
                                      <p:cBhvr>
                                        <p:cTn id="7" dur="2000"/>
                                        <p:tgtEl>
                                          <p:spTgt spid="50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0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7" name="TextBox 16"/>
          <p:cNvSpPr txBox="1"/>
          <p:nvPr/>
        </p:nvSpPr>
        <p:spPr>
          <a:xfrm>
            <a:off x="6400800" y="1905000"/>
            <a:ext cx="1447800" cy="830997"/>
          </a:xfrm>
          <a:prstGeom prst="rect">
            <a:avLst/>
          </a:prstGeom>
          <a:noFill/>
        </p:spPr>
        <p:txBody>
          <a:bodyPr wrap="square" rtlCol="1">
            <a:spAutoFit/>
          </a:bodyPr>
          <a:lstStyle/>
          <a:p>
            <a:pPr algn="ctr"/>
            <a:r>
              <a:rPr lang="fa-IR" sz="2400" b="1" dirty="0" smtClean="0">
                <a:solidFill>
                  <a:schemeClr val="bg1"/>
                </a:solidFill>
                <a:cs typeface="B Nazanin" pitchFamily="2" charset="-78"/>
              </a:rPr>
              <a:t>مفهوم رسش</a:t>
            </a:r>
            <a:endParaRPr lang="fa-IR" sz="2400" b="1" dirty="0">
              <a:solidFill>
                <a:schemeClr val="bg1"/>
              </a:solidFill>
              <a:cs typeface="B Nazanin" pitchFamily="2" charset="-78"/>
            </a:endParaRPr>
          </a:p>
        </p:txBody>
      </p:sp>
      <p:sp>
        <p:nvSpPr>
          <p:cNvPr id="19" name="Curved Up Ribbon 18"/>
          <p:cNvSpPr/>
          <p:nvPr/>
        </p:nvSpPr>
        <p:spPr>
          <a:xfrm>
            <a:off x="2438400" y="914400"/>
            <a:ext cx="4800600" cy="1981200"/>
          </a:xfrm>
          <a:prstGeom prst="ellipseRibbon2">
            <a:avLst>
              <a:gd name="adj1" fmla="val 15476"/>
              <a:gd name="adj2" fmla="val 50000"/>
              <a:gd name="adj3" fmla="val 25000"/>
            </a:avLst>
          </a:prstGeom>
          <a:ln>
            <a:solidFill>
              <a:schemeClr val="accent2"/>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3600" dirty="0" smtClean="0">
                <a:cs typeface="B Nazanin" pitchFamily="2" charset="-78"/>
              </a:rPr>
              <a:t>مراحل رشد روانی اجتماعی اریکسون</a:t>
            </a:r>
            <a:endParaRPr lang="en-US" sz="3600" dirty="0">
              <a:cs typeface="B Nazanin" pitchFamily="2" charset="-78"/>
            </a:endParaRPr>
          </a:p>
        </p:txBody>
      </p:sp>
      <p:pic>
        <p:nvPicPr>
          <p:cNvPr id="18" name="Picture 4" descr="http://img.tebyan.net/big/1389/10/20110117164449511_338.jpg"/>
          <p:cNvPicPr>
            <a:picLocks noChangeAspect="1" noChangeArrowheads="1"/>
          </p:cNvPicPr>
          <p:nvPr/>
        </p:nvPicPr>
        <p:blipFill>
          <a:blip r:embed="rId3" cstate="print"/>
          <a:srcRect/>
          <a:stretch>
            <a:fillRect/>
          </a:stretch>
        </p:blipFill>
        <p:spPr bwMode="auto">
          <a:xfrm>
            <a:off x="0" y="2971800"/>
            <a:ext cx="9144000" cy="3886200"/>
          </a:xfrm>
          <a:prstGeom prst="rect">
            <a:avLst/>
          </a:prstGeom>
          <a:noFill/>
          <a:ln w="9525">
            <a:noFill/>
            <a:miter lim="800000"/>
            <a:headEnd/>
            <a:tailEnd/>
          </a:ln>
        </p:spPr>
      </p:pic>
      <p:sp>
        <p:nvSpPr>
          <p:cNvPr id="20"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مقدمه</a:t>
            </a:r>
            <a:endParaRPr lang="en-US" b="1" dirty="0">
              <a:solidFill>
                <a:schemeClr val="bg2"/>
              </a:solidFill>
              <a:cs typeface="B Homa" pitchFamily="2" charset="-78"/>
            </a:endParaRPr>
          </a:p>
        </p:txBody>
      </p:sp>
      <p:sp>
        <p:nvSpPr>
          <p:cNvPr id="21"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بحران هویت</a:t>
            </a:r>
            <a:endParaRPr lang="en-US" b="1" dirty="0">
              <a:solidFill>
                <a:schemeClr val="bg2"/>
              </a:solidFill>
              <a:cs typeface="B Homa" pitchFamily="2" charset="-78"/>
            </a:endParaRPr>
          </a:p>
        </p:txBody>
      </p:sp>
      <p:sp>
        <p:nvSpPr>
          <p:cNvPr id="22"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نظریه اریکسون</a:t>
            </a:r>
            <a:endParaRPr lang="en-US" b="1" dirty="0">
              <a:solidFill>
                <a:schemeClr val="bg2"/>
              </a:solidFill>
              <a:cs typeface="B Homa" pitchFamily="2" charset="-78"/>
            </a:endParaRPr>
          </a:p>
        </p:txBody>
      </p:sp>
      <p:sp>
        <p:nvSpPr>
          <p:cNvPr id="23"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rgbClr val="FFFF00"/>
                </a:solidFill>
                <a:cs typeface="B Homa" pitchFamily="2" charset="-78"/>
              </a:rPr>
              <a:t>مراحل رشد</a:t>
            </a:r>
            <a:endParaRPr lang="en-US" b="1" dirty="0">
              <a:solidFill>
                <a:srgbClr val="FFFF00"/>
              </a:solidFill>
              <a:cs typeface="B Homa" pitchFamily="2" charset="-78"/>
            </a:endParaRPr>
          </a:p>
        </p:txBody>
      </p:sp>
      <p:sp>
        <p:nvSpPr>
          <p:cNvPr id="26"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خصوصیات نظریه</a:t>
            </a:r>
            <a:endParaRPr lang="en-US" b="1" dirty="0">
              <a:solidFill>
                <a:schemeClr val="bg2"/>
              </a:solidFill>
              <a:cs typeface="B Homa" pitchFamily="2" charset="-78"/>
            </a:endParaRPr>
          </a:p>
        </p:txBody>
      </p:sp>
      <p:sp>
        <p:nvSpPr>
          <p:cNvPr id="27"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رشد میانسالی</a:t>
            </a:r>
            <a:endParaRPr lang="en-US" b="1" dirty="0">
              <a:solidFill>
                <a:schemeClr val="bg2"/>
              </a:solidFill>
              <a:cs typeface="B Homa" pitchFamily="2" charset="-78"/>
            </a:endParaRPr>
          </a:p>
        </p:txBody>
      </p:sp>
      <p:sp>
        <p:nvSpPr>
          <p:cNvPr id="28"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مرحله هفتم</a:t>
            </a:r>
            <a:endParaRPr lang="en-US" b="1" dirty="0">
              <a:solidFill>
                <a:schemeClr val="bg2"/>
              </a:solidFill>
              <a:cs typeface="B Homa" pitchFamily="2" charset="-78"/>
            </a:endParaRPr>
          </a:p>
        </p:txBody>
      </p:sp>
      <p:sp>
        <p:nvSpPr>
          <p:cNvPr id="31"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2000" b="1" dirty="0">
                <a:solidFill>
                  <a:schemeClr val="bg2"/>
                </a:solidFill>
                <a:cs typeface="B Homa" pitchFamily="2" charset="-78"/>
              </a:rPr>
              <a:t>بحران های دوره</a:t>
            </a:r>
            <a:endParaRPr lang="en-US" sz="2000" b="1" dirty="0">
              <a:solidFill>
                <a:schemeClr val="bg2"/>
              </a:solidFill>
              <a:cs typeface="B Homa" pitchFamily="2" charset="-78"/>
            </a:endParaRPr>
          </a:p>
        </p:txBody>
      </p:sp>
      <p:sp>
        <p:nvSpPr>
          <p:cNvPr id="32"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2000" b="1" dirty="0">
                <a:solidFill>
                  <a:schemeClr val="bg2"/>
                </a:solidFill>
                <a:cs typeface="B Homa" pitchFamily="2" charset="-78"/>
              </a:rPr>
              <a:t>انتقادهای وارده</a:t>
            </a:r>
            <a:endParaRPr lang="en-US" sz="20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4" name="Round Diagonal Corner Rectangle 13"/>
          <p:cNvSpPr/>
          <p:nvPr/>
        </p:nvSpPr>
        <p:spPr>
          <a:xfrm>
            <a:off x="228600" y="1066800"/>
            <a:ext cx="8686800" cy="5562600"/>
          </a:xfrm>
          <a:prstGeom prst="round2DiagRect">
            <a:avLst/>
          </a:prstGeom>
        </p:spPr>
        <p:style>
          <a:lnRef idx="2">
            <a:schemeClr val="accent1">
              <a:shade val="50000"/>
            </a:schemeClr>
          </a:lnRef>
          <a:fillRef idx="1002">
            <a:schemeClr val="lt2"/>
          </a:fillRef>
          <a:effectRef idx="0">
            <a:schemeClr val="accent1"/>
          </a:effectRef>
          <a:fontRef idx="minor">
            <a:schemeClr val="lt1"/>
          </a:fontRef>
        </p:style>
        <p:txBody>
          <a:bodyPr rtlCol="1" anchor="ctr"/>
          <a:lstStyle/>
          <a:p>
            <a:pPr algn="ctr"/>
            <a:endParaRPr lang="fa-IR" dirty="0"/>
          </a:p>
        </p:txBody>
      </p:sp>
      <p:sp>
        <p:nvSpPr>
          <p:cNvPr id="15" name="TextBox 14"/>
          <p:cNvSpPr txBox="1"/>
          <p:nvPr/>
        </p:nvSpPr>
        <p:spPr>
          <a:xfrm>
            <a:off x="381000" y="1219200"/>
            <a:ext cx="8458200" cy="830997"/>
          </a:xfrm>
          <a:prstGeom prst="rect">
            <a:avLst/>
          </a:prstGeom>
          <a:noFill/>
        </p:spPr>
        <p:txBody>
          <a:bodyPr wrap="square" rtlCol="1">
            <a:spAutoFit/>
          </a:bodyPr>
          <a:lstStyle/>
          <a:p>
            <a:r>
              <a:rPr lang="fa-IR" sz="2400" dirty="0" smtClean="0">
                <a:cs typeface="B Nazanin" pitchFamily="2" charset="-78"/>
              </a:rPr>
              <a:t>1</a:t>
            </a:r>
            <a:r>
              <a:rPr lang="fa-IR" sz="2400" b="1" dirty="0" smtClean="0">
                <a:cs typeface="B Nazanin" pitchFamily="2" charset="-78"/>
              </a:rPr>
              <a:t>- مرحله اعتماد در برابر عدم اعتماد ( تولد تا یک سالگی)</a:t>
            </a:r>
          </a:p>
          <a:p>
            <a:r>
              <a:rPr lang="fa-IR" sz="2400" b="1" dirty="0" smtClean="0">
                <a:cs typeface="B Nazanin" pitchFamily="2" charset="-78"/>
              </a:rPr>
              <a:t>2-مرحله استقلال عمل در برابر شرم و تردید ( 1 تا 3 سالگی)</a:t>
            </a:r>
          </a:p>
        </p:txBody>
      </p:sp>
      <p:sp>
        <p:nvSpPr>
          <p:cNvPr id="17" name="Round Diagonal Corner Rectangle 16"/>
          <p:cNvSpPr/>
          <p:nvPr/>
        </p:nvSpPr>
        <p:spPr>
          <a:xfrm>
            <a:off x="228600" y="2362200"/>
            <a:ext cx="8686800" cy="4267200"/>
          </a:xfrm>
          <a:prstGeom prst="round2DiagRect">
            <a:avLst/>
          </a:prstGeom>
          <a:solidFill>
            <a:schemeClr val="accent2">
              <a:lumMod val="20000"/>
              <a:lumOff val="80000"/>
            </a:schemeClr>
          </a:solidFill>
        </p:spPr>
        <p:style>
          <a:lnRef idx="2">
            <a:schemeClr val="accent1">
              <a:shade val="50000"/>
            </a:schemeClr>
          </a:lnRef>
          <a:fillRef idx="1003">
            <a:schemeClr val="dk2"/>
          </a:fillRef>
          <a:effectRef idx="0">
            <a:schemeClr val="accent1"/>
          </a:effectRef>
          <a:fontRef idx="minor">
            <a:schemeClr val="lt1"/>
          </a:fontRef>
        </p:style>
        <p:txBody>
          <a:bodyPr rtlCol="1" anchor="ctr"/>
          <a:lstStyle/>
          <a:p>
            <a:pPr algn="ctr"/>
            <a:endParaRPr lang="fa-IR"/>
          </a:p>
        </p:txBody>
      </p:sp>
      <p:sp>
        <p:nvSpPr>
          <p:cNvPr id="24577" name="Rectangle 1"/>
          <p:cNvSpPr>
            <a:spLocks noChangeArrowheads="1"/>
          </p:cNvSpPr>
          <p:nvPr/>
        </p:nvSpPr>
        <p:spPr bwMode="auto">
          <a:xfrm>
            <a:off x="304800" y="2560022"/>
            <a:ext cx="8534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Arial" pitchFamily="34" charset="0"/>
                <a:cs typeface="B Nazanin" pitchFamily="2" charset="-78"/>
              </a:rPr>
              <a:t>3-</a:t>
            </a:r>
            <a:r>
              <a:rPr kumimoji="0" lang="fa-IR" sz="2400" b="1" i="0" u="none" strike="noStrike" cap="none" normalizeH="0" dirty="0" smtClean="0">
                <a:ln>
                  <a:noFill/>
                </a:ln>
                <a:solidFill>
                  <a:schemeClr val="tx1"/>
                </a:solidFill>
                <a:effectLst/>
                <a:latin typeface="Arial" pitchFamily="34" charset="0"/>
                <a:cs typeface="B Nazanin" pitchFamily="2" charset="-78"/>
              </a:rPr>
              <a:t> مرحله ابتکار عمل در برابر احساس گناه و تقصیر ( 3 تا 6 سالگی)</a:t>
            </a:r>
          </a:p>
          <a:p>
            <a:pPr marL="0" marR="0" lvl="0" indent="0" algn="r" defTabSz="914400" rtl="1" eaLnBrk="1" fontAlgn="base" latinLnBrk="0" hangingPunct="1">
              <a:lnSpc>
                <a:spcPct val="100000"/>
              </a:lnSpc>
              <a:spcBef>
                <a:spcPct val="0"/>
              </a:spcBef>
              <a:spcAft>
                <a:spcPct val="0"/>
              </a:spcAft>
              <a:buClrTx/>
              <a:buSzTx/>
              <a:buFontTx/>
              <a:buNone/>
              <a:tabLst/>
            </a:pPr>
            <a:r>
              <a:rPr lang="fa-IR" sz="2400" b="1" baseline="0" dirty="0" smtClean="0">
                <a:latin typeface="Arial" pitchFamily="34" charset="0"/>
                <a:cs typeface="B Nazanin" pitchFamily="2" charset="-78"/>
              </a:rPr>
              <a:t>4-</a:t>
            </a:r>
            <a:r>
              <a:rPr lang="fa-IR" sz="2400" b="1" dirty="0" smtClean="0">
                <a:latin typeface="Arial" pitchFamily="34" charset="0"/>
                <a:cs typeface="B Nazanin" pitchFamily="2" charset="-78"/>
              </a:rPr>
              <a:t> مرحله سازندگی در برابر احساس حقارت ( 6 تا 11 سالگی)</a:t>
            </a:r>
          </a:p>
        </p:txBody>
      </p:sp>
      <p:sp>
        <p:nvSpPr>
          <p:cNvPr id="22" name="Round Diagonal Corner Rectangle 21"/>
          <p:cNvSpPr/>
          <p:nvPr/>
        </p:nvSpPr>
        <p:spPr>
          <a:xfrm>
            <a:off x="228600" y="3657600"/>
            <a:ext cx="8610600" cy="3200400"/>
          </a:xfrm>
          <a:prstGeom prst="round2Diag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3" name="TextBox 22"/>
          <p:cNvSpPr txBox="1"/>
          <p:nvPr/>
        </p:nvSpPr>
        <p:spPr>
          <a:xfrm>
            <a:off x="1219200" y="3733800"/>
            <a:ext cx="6934200" cy="369332"/>
          </a:xfrm>
          <a:prstGeom prst="rect">
            <a:avLst/>
          </a:prstGeom>
          <a:noFill/>
        </p:spPr>
        <p:txBody>
          <a:bodyPr wrap="square" rtlCol="1">
            <a:spAutoFit/>
          </a:bodyPr>
          <a:lstStyle/>
          <a:p>
            <a:endParaRPr lang="fa-IR" dirty="0"/>
          </a:p>
        </p:txBody>
      </p:sp>
      <p:sp>
        <p:nvSpPr>
          <p:cNvPr id="24578" name="Rectangle 2"/>
          <p:cNvSpPr>
            <a:spLocks noChangeArrowheads="1"/>
          </p:cNvSpPr>
          <p:nvPr/>
        </p:nvSpPr>
        <p:spPr bwMode="auto">
          <a:xfrm>
            <a:off x="228600" y="3934726"/>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lang="fa-IR" sz="2400" b="1" dirty="0" smtClean="0">
                <a:latin typeface="Arial" pitchFamily="34" charset="0"/>
                <a:cs typeface="B Nazanin" pitchFamily="2" charset="-78"/>
              </a:rPr>
              <a:t>5</a:t>
            </a:r>
            <a:r>
              <a:rPr kumimoji="0" lang="fa-IR" sz="2400" b="1" i="0" u="none" strike="noStrike" cap="none" normalizeH="0" baseline="0" dirty="0" smtClean="0">
                <a:ln>
                  <a:noFill/>
                </a:ln>
                <a:solidFill>
                  <a:schemeClr val="tx1"/>
                </a:solidFill>
                <a:effectLst/>
                <a:latin typeface="Arial" pitchFamily="34" charset="0"/>
                <a:cs typeface="B Nazanin" pitchFamily="2" charset="-78"/>
              </a:rPr>
              <a:t>-</a:t>
            </a:r>
            <a:r>
              <a:rPr kumimoji="0" lang="fa-IR" sz="2400" b="1" i="0" u="none" strike="noStrike" cap="none" normalizeH="0" dirty="0" smtClean="0">
                <a:ln>
                  <a:noFill/>
                </a:ln>
                <a:solidFill>
                  <a:schemeClr val="tx1"/>
                </a:solidFill>
                <a:effectLst/>
                <a:latin typeface="Arial" pitchFamily="34" charset="0"/>
                <a:cs typeface="B Nazanin" pitchFamily="2" charset="-78"/>
              </a:rPr>
              <a:t> مرحله هویت در برابر سردرگمی نقش ( نوجوانی)</a:t>
            </a:r>
          </a:p>
          <a:p>
            <a:pPr marL="0" marR="0" lvl="0" indent="0" algn="just" defTabSz="914400" rtl="1" eaLnBrk="1" fontAlgn="base" latinLnBrk="0" hangingPunct="1">
              <a:lnSpc>
                <a:spcPct val="100000"/>
              </a:lnSpc>
              <a:spcBef>
                <a:spcPct val="0"/>
              </a:spcBef>
              <a:spcAft>
                <a:spcPct val="0"/>
              </a:spcAft>
              <a:buClrTx/>
              <a:buSzTx/>
              <a:buFontTx/>
              <a:buNone/>
              <a:tabLst/>
            </a:pPr>
            <a:r>
              <a:rPr lang="fa-IR" sz="2400" b="1" baseline="0" dirty="0" smtClean="0">
                <a:latin typeface="Arial" pitchFamily="34" charset="0"/>
                <a:cs typeface="B Nazanin" pitchFamily="2" charset="-78"/>
              </a:rPr>
              <a:t>6-</a:t>
            </a:r>
            <a:r>
              <a:rPr lang="fa-IR" sz="2400" b="1" dirty="0" smtClean="0">
                <a:latin typeface="Arial" pitchFamily="34" charset="0"/>
                <a:cs typeface="B Nazanin" pitchFamily="2" charset="-78"/>
              </a:rPr>
              <a:t> مرحله صمیمیت در برابر انزوا طلبی (جوانی)</a:t>
            </a:r>
            <a:endParaRPr kumimoji="0" lang="fa-IR" sz="2400" b="1" i="0" u="none" strike="noStrike" cap="none" normalizeH="0" baseline="0" dirty="0" smtClean="0">
              <a:ln>
                <a:noFill/>
              </a:ln>
              <a:solidFill>
                <a:schemeClr val="tx1"/>
              </a:solidFill>
              <a:effectLst/>
              <a:latin typeface="Arial" pitchFamily="34" charset="0"/>
              <a:cs typeface="B Nazanin" pitchFamily="2" charset="-78"/>
            </a:endParaRPr>
          </a:p>
        </p:txBody>
      </p:sp>
      <p:sp>
        <p:nvSpPr>
          <p:cNvPr id="26" name="Round Diagonal Corner Rectangle 25"/>
          <p:cNvSpPr/>
          <p:nvPr/>
        </p:nvSpPr>
        <p:spPr>
          <a:xfrm>
            <a:off x="228600" y="5105400"/>
            <a:ext cx="8686800" cy="1752600"/>
          </a:xfrm>
          <a:prstGeom prst="round2Diag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7" name="TextBox 26"/>
          <p:cNvSpPr txBox="1"/>
          <p:nvPr/>
        </p:nvSpPr>
        <p:spPr>
          <a:xfrm>
            <a:off x="3733800" y="5105400"/>
            <a:ext cx="3657600" cy="369332"/>
          </a:xfrm>
          <a:prstGeom prst="rect">
            <a:avLst/>
          </a:prstGeom>
          <a:noFill/>
        </p:spPr>
        <p:txBody>
          <a:bodyPr wrap="square" rtlCol="1">
            <a:spAutoFit/>
          </a:bodyPr>
          <a:lstStyle/>
          <a:p>
            <a:endParaRPr lang="fa-IR" dirty="0"/>
          </a:p>
        </p:txBody>
      </p:sp>
      <p:sp>
        <p:nvSpPr>
          <p:cNvPr id="24580" name="Rectangle 4"/>
          <p:cNvSpPr>
            <a:spLocks noChangeArrowheads="1"/>
          </p:cNvSpPr>
          <p:nvPr/>
        </p:nvSpPr>
        <p:spPr bwMode="auto">
          <a:xfrm>
            <a:off x="304800" y="5379422"/>
            <a:ext cx="838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lang="fa-IR" sz="2400" b="1" dirty="0" smtClean="0">
                <a:latin typeface="Arial" pitchFamily="34" charset="0"/>
                <a:cs typeface="B Nazanin" pitchFamily="2" charset="-78"/>
              </a:rPr>
              <a:t>7-مرحله زایندگی در برابر رکود ( میانسالی)</a:t>
            </a:r>
            <a:endParaRPr kumimoji="0" lang="fa-IR" sz="2400" b="1" i="0" u="none" strike="noStrike" cap="none" normalizeH="0" baseline="0" dirty="0" smtClean="0">
              <a:ln>
                <a:noFill/>
              </a:ln>
              <a:solidFill>
                <a:schemeClr val="tx1"/>
              </a:solidFill>
              <a:effectLst/>
              <a:latin typeface="Arial" pitchFamily="34" charset="0"/>
              <a:cs typeface="B Nazanin"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r>
              <a:rPr lang="fa-IR" sz="2400" b="1" dirty="0" smtClean="0">
                <a:latin typeface="Arial" pitchFamily="34" charset="0"/>
                <a:cs typeface="B Nazanin" pitchFamily="2" charset="-78"/>
              </a:rPr>
              <a:t>8</a:t>
            </a:r>
            <a:r>
              <a:rPr kumimoji="0" lang="fa-IR" sz="2400" b="1" i="0" u="none" strike="noStrike" cap="none" normalizeH="0" baseline="0" dirty="0" smtClean="0">
                <a:ln>
                  <a:noFill/>
                </a:ln>
                <a:solidFill>
                  <a:schemeClr val="tx1"/>
                </a:solidFill>
                <a:effectLst/>
                <a:latin typeface="Arial" pitchFamily="34" charset="0"/>
                <a:cs typeface="B Nazanin" pitchFamily="2" charset="-78"/>
              </a:rPr>
              <a:t>-</a:t>
            </a:r>
            <a:r>
              <a:rPr kumimoji="0" lang="fa-IR" sz="2400" b="1" i="0" u="none" strike="noStrike" cap="none" normalizeH="0" dirty="0" smtClean="0">
                <a:ln>
                  <a:noFill/>
                </a:ln>
                <a:solidFill>
                  <a:schemeClr val="tx1"/>
                </a:solidFill>
                <a:effectLst/>
                <a:latin typeface="Arial" pitchFamily="34" charset="0"/>
                <a:cs typeface="B Nazanin" pitchFamily="2" charset="-78"/>
              </a:rPr>
              <a:t> مرحله انسجام در برابر ناامیدی (پیری)</a:t>
            </a:r>
            <a:endParaRPr kumimoji="0" lang="fa-IR" sz="2400" b="1" i="0" u="none" strike="noStrike" cap="none" normalizeH="0" baseline="0" dirty="0" smtClean="0">
              <a:ln>
                <a:noFill/>
              </a:ln>
              <a:solidFill>
                <a:schemeClr val="tx1"/>
              </a:solidFill>
              <a:effectLst/>
              <a:latin typeface="Arial" pitchFamily="34" charset="0"/>
              <a:cs typeface="B Nazanin" pitchFamily="2" charset="-78"/>
            </a:endParaRPr>
          </a:p>
        </p:txBody>
      </p:sp>
      <p:sp>
        <p:nvSpPr>
          <p:cNvPr id="28"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31"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32"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33"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مراحل رشد</a:t>
            </a:r>
            <a:endParaRPr lang="en-US" sz="1400" b="1" dirty="0">
              <a:solidFill>
                <a:srgbClr val="FFFF00"/>
              </a:solidFill>
              <a:cs typeface="B Homa" pitchFamily="2" charset="-78"/>
            </a:endParaRPr>
          </a:p>
        </p:txBody>
      </p:sp>
      <p:sp>
        <p:nvSpPr>
          <p:cNvPr id="34"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35" name="AutoShape 10"/>
          <p:cNvSpPr>
            <a:spLocks noChangeArrowheads="1"/>
          </p:cNvSpPr>
          <p:nvPr/>
        </p:nvSpPr>
        <p:spPr bwMode="gray">
          <a:xfrm>
            <a:off x="30480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36" name="AutoShape 10"/>
          <p:cNvSpPr>
            <a:spLocks noChangeArrowheads="1"/>
          </p:cNvSpPr>
          <p:nvPr/>
        </p:nvSpPr>
        <p:spPr bwMode="gray">
          <a:xfrm>
            <a:off x="22098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37"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38"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ssolv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20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4577"/>
                                        </p:tgtEl>
                                        <p:attrNameLst>
                                          <p:attrName>style.visibility</p:attrName>
                                        </p:attrNameLst>
                                      </p:cBhvr>
                                      <p:to>
                                        <p:strVal val="visible"/>
                                      </p:to>
                                    </p:set>
                                    <p:animEffect transition="in" filter="slide(fromBottom)">
                                      <p:cBhvr>
                                        <p:cTn id="22" dur="500"/>
                                        <p:tgtEl>
                                          <p:spTgt spid="24577"/>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edge">
                                      <p:cBhvr>
                                        <p:cTn id="27" dur="20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4578"/>
                                        </p:tgtEl>
                                        <p:attrNameLst>
                                          <p:attrName>style.visibility</p:attrName>
                                        </p:attrNameLst>
                                      </p:cBhvr>
                                      <p:to>
                                        <p:strVal val="visible"/>
                                      </p:to>
                                    </p:set>
                                    <p:animEffect transition="in" filter="wipe(down)">
                                      <p:cBhvr>
                                        <p:cTn id="32" dur="500"/>
                                        <p:tgtEl>
                                          <p:spTgt spid="24578"/>
                                        </p:tgtEl>
                                      </p:cBhvr>
                                    </p:animEffect>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 to="" calcmode="lin" valueType="num">
                                      <p:cBhvr>
                                        <p:cTn id="37" dur="1" fill="hold"/>
                                        <p:tgtEl>
                                          <p:spTgt spid="26"/>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24580"/>
                                        </p:tgtEl>
                                        <p:attrNameLst>
                                          <p:attrName>style.visibility</p:attrName>
                                        </p:attrNameLst>
                                      </p:cBhvr>
                                      <p:to>
                                        <p:strVal val="visible"/>
                                      </p:to>
                                    </p:set>
                                    <p:animEffect transition="in" filter="barn(inHorizontal)">
                                      <p:cBhvr>
                                        <p:cTn id="42" dur="500"/>
                                        <p:tgtEl>
                                          <p:spTgt spid="2458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blinds(horizontal)">
                                      <p:cBhvr>
                                        <p:cTn id="4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7" grpId="0" animBg="1"/>
      <p:bldP spid="24577" grpId="0"/>
      <p:bldP spid="22" grpId="0" animBg="1"/>
      <p:bldP spid="24578" grpId="0"/>
      <p:bldP spid="26" grpId="0" animBg="1"/>
      <p:bldP spid="24580" grpId="0"/>
      <p:bldP spid="28"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 name="TextBox 14"/>
          <p:cNvSpPr txBox="1"/>
          <p:nvPr/>
        </p:nvSpPr>
        <p:spPr>
          <a:xfrm>
            <a:off x="0" y="1219201"/>
            <a:ext cx="5562600" cy="830997"/>
          </a:xfrm>
          <a:prstGeom prst="rect">
            <a:avLst/>
          </a:prstGeom>
          <a:noFill/>
        </p:spPr>
        <p:txBody>
          <a:bodyPr wrap="square" rtlCol="1">
            <a:spAutoFit/>
          </a:bodyPr>
          <a:lstStyle/>
          <a:p>
            <a:r>
              <a:rPr lang="ar-SA" sz="2400" dirty="0" smtClean="0">
                <a:cs typeface="B Nazanin" pitchFamily="2" charset="-78"/>
              </a:rPr>
              <a:t>خاکپوش ها دارای انواع، کاربردها و کارآیی های متفاوتی هستند لذا بکارگیری آنها نیازمند شناخت کافی می باشد. </a:t>
            </a:r>
            <a:endParaRPr lang="fa-IR" sz="2400" dirty="0">
              <a:cs typeface="B Nazanin" pitchFamily="2" charset="-78"/>
            </a:endParaRPr>
          </a:p>
        </p:txBody>
      </p:sp>
      <p:sp>
        <p:nvSpPr>
          <p:cNvPr id="19" name="TextBox 18"/>
          <p:cNvSpPr txBox="1"/>
          <p:nvPr/>
        </p:nvSpPr>
        <p:spPr>
          <a:xfrm>
            <a:off x="304800" y="4343400"/>
            <a:ext cx="8610600" cy="1569660"/>
          </a:xfrm>
          <a:prstGeom prst="rect">
            <a:avLst/>
          </a:prstGeom>
          <a:noFill/>
        </p:spPr>
        <p:txBody>
          <a:bodyPr wrap="square" rtlCol="1">
            <a:spAutoFit/>
          </a:bodyPr>
          <a:lstStyle/>
          <a:p>
            <a:pPr algn="just"/>
            <a:r>
              <a:rPr lang="ar-SA" sz="2400" dirty="0" smtClean="0"/>
              <a:t>خاکپوش های آلی که دارای اندازه ذرات درشت تری هستند، نیازمند ضخامت بیشتری نیز می باشند تا بدین طریق بتوانند مانع رسیدن نور خورشید به سطح خاک شوند بطوریکه خاکپوش های درشت بافت باید ضخامتی بیش از 4 اینچ داشته باشند تا شرایط را برای کنترل دراز مدت علف های هرز فراهم سازند</a:t>
            </a:r>
            <a:r>
              <a:rPr lang="fa-IR" sz="2400" dirty="0" smtClean="0"/>
              <a:t>.</a:t>
            </a:r>
            <a:endParaRPr lang="fa-IR" sz="2400" dirty="0"/>
          </a:p>
        </p:txBody>
      </p:sp>
      <p:grpSp>
        <p:nvGrpSpPr>
          <p:cNvPr id="2" name="Group 9"/>
          <p:cNvGrpSpPr>
            <a:grpSpLocks/>
          </p:cNvGrpSpPr>
          <p:nvPr/>
        </p:nvGrpSpPr>
        <p:grpSpPr bwMode="auto">
          <a:xfrm>
            <a:off x="3286116" y="2928934"/>
            <a:ext cx="2859088" cy="2951162"/>
            <a:chOff x="4071" y="1584"/>
            <a:chExt cx="1092" cy="1097"/>
          </a:xfrm>
        </p:grpSpPr>
        <p:sp>
          <p:nvSpPr>
            <p:cNvPr id="22" name="Oval 10"/>
            <p:cNvSpPr>
              <a:spLocks noChangeArrowheads="1"/>
            </p:cNvSpPr>
            <p:nvPr/>
          </p:nvSpPr>
          <p:spPr bwMode="gray">
            <a:xfrm>
              <a:off x="4071" y="1584"/>
              <a:ext cx="1090" cy="1088"/>
            </a:xfrm>
            <a:prstGeom prst="ellipse">
              <a:avLst/>
            </a:prstGeom>
            <a:gradFill rotWithShape="1">
              <a:gsLst>
                <a:gs pos="0">
                  <a:srgbClr val="FFFFFF"/>
                </a:gs>
                <a:gs pos="50000">
                  <a:srgbClr val="D8755A"/>
                </a:gs>
                <a:gs pos="100000">
                  <a:srgbClr val="FFFFFF"/>
                </a:gs>
              </a:gsLst>
              <a:lin ang="2700000" scaled="1"/>
            </a:gradFill>
            <a:ln w="38100" algn="ctr">
              <a:noFill/>
              <a:round/>
              <a:headEnd/>
              <a:tailEnd/>
            </a:ln>
          </p:spPr>
          <p:txBody>
            <a:bodyPr wrap="none" anchor="ctr">
              <a:spAutoFit/>
            </a:bodyPr>
            <a:lstStyle/>
            <a:p>
              <a:endParaRPr lang="fa-IR"/>
            </a:p>
          </p:txBody>
        </p:sp>
        <p:sp>
          <p:nvSpPr>
            <p:cNvPr id="23" name="Oval 11"/>
            <p:cNvSpPr>
              <a:spLocks noChangeArrowheads="1"/>
            </p:cNvSpPr>
            <p:nvPr/>
          </p:nvSpPr>
          <p:spPr bwMode="gray">
            <a:xfrm>
              <a:off x="4073" y="1593"/>
              <a:ext cx="1090" cy="1088"/>
            </a:xfrm>
            <a:prstGeom prst="ellipse">
              <a:avLst/>
            </a:prstGeom>
            <a:solidFill>
              <a:schemeClr val="accent2">
                <a:lumMod val="75000"/>
              </a:schemeClr>
            </a:solidFill>
            <a:ln w="38100" algn="ctr">
              <a:noFill/>
              <a:round/>
              <a:headEnd/>
              <a:tailEnd/>
            </a:ln>
          </p:spPr>
          <p:txBody>
            <a:bodyPr wrap="none" anchor="ctr">
              <a:spAutoFit/>
            </a:bodyPr>
            <a:lstStyle/>
            <a:p>
              <a:endParaRPr lang="fa-IR"/>
            </a:p>
          </p:txBody>
        </p:sp>
        <p:sp>
          <p:nvSpPr>
            <p:cNvPr id="24" name="Oval 12"/>
            <p:cNvSpPr>
              <a:spLocks noChangeArrowheads="1"/>
            </p:cNvSpPr>
            <p:nvPr/>
          </p:nvSpPr>
          <p:spPr bwMode="gray">
            <a:xfrm>
              <a:off x="4131" y="1655"/>
              <a:ext cx="946" cy="945"/>
            </a:xfrm>
            <a:prstGeom prst="ellipse">
              <a:avLst/>
            </a:prstGeom>
            <a:gradFill rotWithShape="1">
              <a:gsLst>
                <a:gs pos="0">
                  <a:srgbClr val="753F31"/>
                </a:gs>
                <a:gs pos="50000">
                  <a:srgbClr val="D8755A"/>
                </a:gs>
                <a:gs pos="100000">
                  <a:srgbClr val="753F31"/>
                </a:gs>
              </a:gsLst>
              <a:lin ang="18900000" scaled="1"/>
            </a:gradFill>
            <a:ln w="38100" algn="ctr">
              <a:noFill/>
              <a:round/>
              <a:headEnd/>
              <a:tailEnd/>
            </a:ln>
          </p:spPr>
          <p:txBody>
            <a:bodyPr anchor="ctr">
              <a:spAutoFit/>
            </a:bodyPr>
            <a:lstStyle/>
            <a:p>
              <a:endParaRPr lang="fa-IR"/>
            </a:p>
          </p:txBody>
        </p:sp>
        <p:sp>
          <p:nvSpPr>
            <p:cNvPr id="25" name="Oval 13"/>
            <p:cNvSpPr>
              <a:spLocks noChangeArrowheads="1"/>
            </p:cNvSpPr>
            <p:nvPr/>
          </p:nvSpPr>
          <p:spPr bwMode="gray">
            <a:xfrm>
              <a:off x="4128" y="1650"/>
              <a:ext cx="946" cy="945"/>
            </a:xfrm>
            <a:prstGeom prst="ellipse">
              <a:avLst/>
            </a:prstGeom>
            <a:gradFill rotWithShape="1">
              <a:gsLst>
                <a:gs pos="0">
                  <a:srgbClr val="894A39"/>
                </a:gs>
                <a:gs pos="100000">
                  <a:srgbClr val="D8755A">
                    <a:alpha val="0"/>
                  </a:srgbClr>
                </a:gs>
              </a:gsLst>
              <a:lin ang="2700000" scaled="1"/>
            </a:gradFill>
            <a:ln w="38100" algn="ctr">
              <a:noFill/>
              <a:round/>
              <a:headEnd/>
              <a:tailEnd/>
            </a:ln>
          </p:spPr>
          <p:txBody>
            <a:bodyPr anchor="ctr">
              <a:spAutoFit/>
            </a:bodyPr>
            <a:lstStyle/>
            <a:p>
              <a:endParaRPr lang="fa-IR"/>
            </a:p>
          </p:txBody>
        </p:sp>
        <p:sp>
          <p:nvSpPr>
            <p:cNvPr id="26" name="Oval 14"/>
            <p:cNvSpPr>
              <a:spLocks noChangeArrowheads="1"/>
            </p:cNvSpPr>
            <p:nvPr/>
          </p:nvSpPr>
          <p:spPr bwMode="gray">
            <a:xfrm>
              <a:off x="4178" y="1703"/>
              <a:ext cx="852" cy="850"/>
            </a:xfrm>
            <a:prstGeom prst="ellipse">
              <a:avLst/>
            </a:prstGeom>
            <a:solidFill>
              <a:srgbClr val="000000"/>
            </a:solidFill>
            <a:ln w="38100" algn="ctr">
              <a:noFill/>
              <a:round/>
              <a:headEnd/>
              <a:tailEnd/>
            </a:ln>
          </p:spPr>
          <p:txBody>
            <a:bodyPr anchor="ctr">
              <a:spAutoFit/>
            </a:bodyPr>
            <a:lstStyle/>
            <a:p>
              <a:endParaRPr lang="fa-IR"/>
            </a:p>
          </p:txBody>
        </p:sp>
        <p:grpSp>
          <p:nvGrpSpPr>
            <p:cNvPr id="3" name="Group 15"/>
            <p:cNvGrpSpPr>
              <a:grpSpLocks/>
            </p:cNvGrpSpPr>
            <p:nvPr/>
          </p:nvGrpSpPr>
          <p:grpSpPr bwMode="auto">
            <a:xfrm>
              <a:off x="4201" y="1714"/>
              <a:ext cx="830" cy="824"/>
              <a:chOff x="4166" y="1706"/>
              <a:chExt cx="1256" cy="1252"/>
            </a:xfrm>
          </p:grpSpPr>
          <p:sp>
            <p:nvSpPr>
              <p:cNvPr id="28" name="Oval 16"/>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fa-IR"/>
              </a:p>
            </p:txBody>
          </p:sp>
          <p:sp>
            <p:nvSpPr>
              <p:cNvPr id="29" name="Oval 17"/>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fa-IR"/>
              </a:p>
            </p:txBody>
          </p:sp>
          <p:sp>
            <p:nvSpPr>
              <p:cNvPr id="30" name="Oval 18"/>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fa-IR"/>
              </a:p>
            </p:txBody>
          </p:sp>
          <p:sp>
            <p:nvSpPr>
              <p:cNvPr id="31" name="Oval 19"/>
              <p:cNvSpPr>
                <a:spLocks noChangeArrowheads="1"/>
              </p:cNvSpPr>
              <p:nvPr/>
            </p:nvSpPr>
            <p:spPr bwMode="gray">
              <a:xfrm rot="16200000">
                <a:off x="4238" y="1693"/>
                <a:ext cx="1130" cy="1239"/>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pPr algn="ctr"/>
                <a:r>
                  <a:rPr lang="fa-IR" sz="2200" dirty="0" smtClean="0">
                    <a:solidFill>
                      <a:schemeClr val="bg1"/>
                    </a:solidFill>
                    <a:cs typeface="B Nazanin" pitchFamily="2" charset="-78"/>
                  </a:rPr>
                  <a:t>اصول رشد</a:t>
                </a:r>
                <a:endParaRPr lang="en-US" sz="2200" dirty="0">
                  <a:solidFill>
                    <a:schemeClr val="bg1"/>
                  </a:solidFill>
                  <a:cs typeface="B Nazanin" pitchFamily="2" charset="-78"/>
                </a:endParaRPr>
              </a:p>
            </p:txBody>
          </p:sp>
        </p:grpSp>
      </p:grpSp>
      <p:sp>
        <p:nvSpPr>
          <p:cNvPr id="32" name="AutoShape 21"/>
          <p:cNvSpPr>
            <a:spLocks noChangeArrowheads="1"/>
          </p:cNvSpPr>
          <p:nvPr/>
        </p:nvSpPr>
        <p:spPr bwMode="gray">
          <a:xfrm rot="8796689">
            <a:off x="6143636" y="3071810"/>
            <a:ext cx="738188" cy="554038"/>
          </a:xfrm>
          <a:prstGeom prst="leftArrow">
            <a:avLst>
              <a:gd name="adj1" fmla="val 31250"/>
              <a:gd name="adj2" fmla="val 71480"/>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fa-IR"/>
          </a:p>
        </p:txBody>
      </p:sp>
      <p:sp>
        <p:nvSpPr>
          <p:cNvPr id="34" name="AutoShape 23"/>
          <p:cNvSpPr>
            <a:spLocks noChangeArrowheads="1"/>
          </p:cNvSpPr>
          <p:nvPr/>
        </p:nvSpPr>
        <p:spPr bwMode="gray">
          <a:xfrm rot="1860386">
            <a:off x="2500298" y="3143248"/>
            <a:ext cx="676290" cy="554038"/>
          </a:xfrm>
          <a:prstGeom prst="leftArrow">
            <a:avLst>
              <a:gd name="adj1" fmla="val 31250"/>
              <a:gd name="adj2" fmla="val 71480"/>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fa-IR"/>
          </a:p>
        </p:txBody>
      </p:sp>
      <p:sp>
        <p:nvSpPr>
          <p:cNvPr id="35" name="AutoShape 24"/>
          <p:cNvSpPr>
            <a:spLocks noChangeArrowheads="1"/>
          </p:cNvSpPr>
          <p:nvPr/>
        </p:nvSpPr>
        <p:spPr bwMode="gray">
          <a:xfrm rot="-7784550">
            <a:off x="6099078" y="5137182"/>
            <a:ext cx="738188" cy="552450"/>
          </a:xfrm>
          <a:prstGeom prst="leftArrow">
            <a:avLst>
              <a:gd name="adj1" fmla="val 31250"/>
              <a:gd name="adj2" fmla="val 71685"/>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fa-IR"/>
          </a:p>
        </p:txBody>
      </p:sp>
      <p:sp>
        <p:nvSpPr>
          <p:cNvPr id="36" name="AutoShape 22"/>
          <p:cNvSpPr>
            <a:spLocks noChangeArrowheads="1"/>
          </p:cNvSpPr>
          <p:nvPr/>
        </p:nvSpPr>
        <p:spPr bwMode="gray">
          <a:xfrm rot="18688041">
            <a:off x="2596902" y="5212464"/>
            <a:ext cx="738188" cy="552450"/>
          </a:xfrm>
          <a:prstGeom prst="leftArrow">
            <a:avLst>
              <a:gd name="adj1" fmla="val 31250"/>
              <a:gd name="adj2" fmla="val 71685"/>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fa-IR"/>
          </a:p>
        </p:txBody>
      </p:sp>
      <p:grpSp>
        <p:nvGrpSpPr>
          <p:cNvPr id="6" name="Group 26"/>
          <p:cNvGrpSpPr>
            <a:grpSpLocks/>
          </p:cNvGrpSpPr>
          <p:nvPr/>
        </p:nvGrpSpPr>
        <p:grpSpPr bwMode="auto">
          <a:xfrm>
            <a:off x="6946900" y="1651000"/>
            <a:ext cx="1743075" cy="1743075"/>
            <a:chOff x="2789" y="1625"/>
            <a:chExt cx="907" cy="907"/>
          </a:xfrm>
        </p:grpSpPr>
        <p:sp>
          <p:nvSpPr>
            <p:cNvPr id="48" name="Oval 27"/>
            <p:cNvSpPr>
              <a:spLocks noChangeArrowheads="1"/>
            </p:cNvSpPr>
            <p:nvPr/>
          </p:nvSpPr>
          <p:spPr bwMode="gray">
            <a:xfrm>
              <a:off x="2789" y="1625"/>
              <a:ext cx="907" cy="907"/>
            </a:xfrm>
            <a:prstGeom prst="ellipse">
              <a:avLst/>
            </a:prstGeom>
            <a:gradFill rotWithShape="1">
              <a:gsLst>
                <a:gs pos="0">
                  <a:srgbClr val="FFFFFF"/>
                </a:gs>
                <a:gs pos="50000">
                  <a:srgbClr val="83A6A7"/>
                </a:gs>
                <a:gs pos="100000">
                  <a:srgbClr val="FFFFFF"/>
                </a:gs>
              </a:gsLst>
              <a:lin ang="2700000" scaled="1"/>
            </a:gradFill>
            <a:ln w="38100" algn="ctr">
              <a:noFill/>
              <a:round/>
              <a:headEnd/>
              <a:tailEnd/>
            </a:ln>
          </p:spPr>
          <p:txBody>
            <a:bodyPr wrap="none" anchor="ctr">
              <a:spAutoFit/>
            </a:bodyPr>
            <a:lstStyle/>
            <a:p>
              <a:endParaRPr lang="fa-IR"/>
            </a:p>
          </p:txBody>
        </p:sp>
        <p:sp>
          <p:nvSpPr>
            <p:cNvPr id="49" name="Oval 28"/>
            <p:cNvSpPr>
              <a:spLocks noChangeArrowheads="1"/>
            </p:cNvSpPr>
            <p:nvPr/>
          </p:nvSpPr>
          <p:spPr bwMode="gray">
            <a:xfrm>
              <a:off x="2789" y="1625"/>
              <a:ext cx="907" cy="907"/>
            </a:xfrm>
            <a:prstGeom prst="ellipse">
              <a:avLst/>
            </a:prstGeom>
            <a:gradFill rotWithShape="1">
              <a:gsLst>
                <a:gs pos="0">
                  <a:srgbClr val="83A6A7">
                    <a:alpha val="32001"/>
                  </a:srgbClr>
                </a:gs>
                <a:gs pos="100000">
                  <a:srgbClr val="000000">
                    <a:alpha val="89998"/>
                  </a:srgbClr>
                </a:gs>
              </a:gsLst>
              <a:lin ang="2700000" scaled="1"/>
            </a:gradFill>
            <a:ln w="38100" algn="ctr">
              <a:noFill/>
              <a:round/>
              <a:headEnd/>
              <a:tailEnd/>
            </a:ln>
          </p:spPr>
          <p:txBody>
            <a:bodyPr wrap="none" anchor="ctr">
              <a:spAutoFit/>
            </a:bodyPr>
            <a:lstStyle/>
            <a:p>
              <a:endParaRPr lang="fa-IR"/>
            </a:p>
          </p:txBody>
        </p:sp>
        <p:sp>
          <p:nvSpPr>
            <p:cNvPr id="50" name="Oval 29"/>
            <p:cNvSpPr>
              <a:spLocks noChangeArrowheads="1"/>
            </p:cNvSpPr>
            <p:nvPr/>
          </p:nvSpPr>
          <p:spPr bwMode="gray">
            <a:xfrm>
              <a:off x="2849" y="1684"/>
              <a:ext cx="787" cy="788"/>
            </a:xfrm>
            <a:prstGeom prst="ellipse">
              <a:avLst/>
            </a:prstGeom>
            <a:gradFill rotWithShape="1">
              <a:gsLst>
                <a:gs pos="0">
                  <a:srgbClr val="475A5A"/>
                </a:gs>
                <a:gs pos="50000">
                  <a:srgbClr val="83A6A7"/>
                </a:gs>
                <a:gs pos="100000">
                  <a:srgbClr val="475A5A"/>
                </a:gs>
              </a:gsLst>
              <a:lin ang="18900000" scaled="1"/>
            </a:gradFill>
            <a:ln w="38100" algn="ctr">
              <a:noFill/>
              <a:round/>
              <a:headEnd/>
              <a:tailEnd/>
            </a:ln>
          </p:spPr>
          <p:txBody>
            <a:bodyPr anchor="ctr">
              <a:spAutoFit/>
            </a:bodyPr>
            <a:lstStyle/>
            <a:p>
              <a:endParaRPr lang="fa-IR"/>
            </a:p>
          </p:txBody>
        </p:sp>
        <p:sp>
          <p:nvSpPr>
            <p:cNvPr id="51" name="Oval 30"/>
            <p:cNvSpPr>
              <a:spLocks noChangeArrowheads="1"/>
            </p:cNvSpPr>
            <p:nvPr/>
          </p:nvSpPr>
          <p:spPr bwMode="gray">
            <a:xfrm>
              <a:off x="2849" y="1686"/>
              <a:ext cx="787" cy="788"/>
            </a:xfrm>
            <a:prstGeom prst="ellipse">
              <a:avLst/>
            </a:prstGeom>
            <a:gradFill rotWithShape="1">
              <a:gsLst>
                <a:gs pos="0">
                  <a:srgbClr val="53696A"/>
                </a:gs>
                <a:gs pos="100000">
                  <a:srgbClr val="83A6A7">
                    <a:alpha val="0"/>
                  </a:srgbClr>
                </a:gs>
              </a:gsLst>
              <a:lin ang="2700000" scaled="1"/>
            </a:gradFill>
            <a:ln w="38100" algn="ctr">
              <a:solidFill>
                <a:srgbClr val="FF0000"/>
              </a:solidFill>
              <a:round/>
              <a:headEnd/>
              <a:tailEnd/>
            </a:ln>
          </p:spPr>
          <p:txBody>
            <a:bodyPr anchor="ctr">
              <a:spAutoFit/>
            </a:bodyPr>
            <a:lstStyle/>
            <a:p>
              <a:endParaRPr lang="fa-IR"/>
            </a:p>
          </p:txBody>
        </p:sp>
        <p:sp>
          <p:nvSpPr>
            <p:cNvPr id="52" name="Oval 31"/>
            <p:cNvSpPr>
              <a:spLocks noChangeArrowheads="1"/>
            </p:cNvSpPr>
            <p:nvPr/>
          </p:nvSpPr>
          <p:spPr bwMode="gray">
            <a:xfrm>
              <a:off x="2888" y="1724"/>
              <a:ext cx="709" cy="709"/>
            </a:xfrm>
            <a:prstGeom prst="ellipse">
              <a:avLst/>
            </a:prstGeom>
            <a:solidFill>
              <a:srgbClr val="000000"/>
            </a:solidFill>
            <a:ln w="38100" algn="ctr">
              <a:noFill/>
              <a:round/>
              <a:headEnd/>
              <a:tailEnd/>
            </a:ln>
          </p:spPr>
          <p:txBody>
            <a:bodyPr anchor="ctr">
              <a:spAutoFit/>
            </a:bodyPr>
            <a:lstStyle/>
            <a:p>
              <a:endParaRPr lang="fa-IR"/>
            </a:p>
          </p:txBody>
        </p:sp>
        <p:grpSp>
          <p:nvGrpSpPr>
            <p:cNvPr id="7" name="Group 32"/>
            <p:cNvGrpSpPr>
              <a:grpSpLocks/>
            </p:cNvGrpSpPr>
            <p:nvPr/>
          </p:nvGrpSpPr>
          <p:grpSpPr bwMode="auto">
            <a:xfrm>
              <a:off x="2899" y="1735"/>
              <a:ext cx="687" cy="688"/>
              <a:chOff x="4166" y="1706"/>
              <a:chExt cx="1252" cy="1252"/>
            </a:xfrm>
          </p:grpSpPr>
          <p:sp>
            <p:nvSpPr>
              <p:cNvPr id="54" name="Oval 33"/>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fa-IR"/>
              </a:p>
            </p:txBody>
          </p:sp>
          <p:sp>
            <p:nvSpPr>
              <p:cNvPr id="55" name="Oval 34"/>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fa-IR"/>
              </a:p>
            </p:txBody>
          </p:sp>
          <p:sp>
            <p:nvSpPr>
              <p:cNvPr id="56" name="Oval 35"/>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fa-IR"/>
              </a:p>
            </p:txBody>
          </p:sp>
          <p:sp>
            <p:nvSpPr>
              <p:cNvPr id="57" name="Oval 36"/>
              <p:cNvSpPr>
                <a:spLocks noChangeArrowheads="1"/>
              </p:cNvSpPr>
              <p:nvPr/>
            </p:nvSpPr>
            <p:spPr bwMode="gray">
              <a:xfrm rot="16200000">
                <a:off x="4264" y="1854"/>
                <a:ext cx="1031" cy="1096"/>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pPr algn="ctr" eaLnBrk="0" hangingPunct="0">
                  <a:defRPr/>
                </a:pPr>
                <a:r>
                  <a:rPr lang="fa-IR" sz="2200" b="1" dirty="0" smtClean="0">
                    <a:solidFill>
                      <a:schemeClr val="bg1"/>
                    </a:solidFill>
                    <a:cs typeface="B Nazanin" pitchFamily="2" charset="-78"/>
                  </a:rPr>
                  <a:t>مفهوم رسش</a:t>
                </a:r>
                <a:endParaRPr lang="en-US" sz="2200" b="1" dirty="0">
                  <a:solidFill>
                    <a:schemeClr val="bg1"/>
                  </a:solidFill>
                  <a:cs typeface="B Nazanin" pitchFamily="2" charset="-78"/>
                </a:endParaRPr>
              </a:p>
            </p:txBody>
          </p:sp>
        </p:grpSp>
      </p:grpSp>
      <p:grpSp>
        <p:nvGrpSpPr>
          <p:cNvPr id="8" name="Group 61"/>
          <p:cNvGrpSpPr>
            <a:grpSpLocks/>
          </p:cNvGrpSpPr>
          <p:nvPr/>
        </p:nvGrpSpPr>
        <p:grpSpPr bwMode="auto">
          <a:xfrm>
            <a:off x="6786578" y="4643446"/>
            <a:ext cx="2005013" cy="1947862"/>
            <a:chOff x="2832" y="1728"/>
            <a:chExt cx="907" cy="907"/>
          </a:xfrm>
        </p:grpSpPr>
        <p:sp>
          <p:nvSpPr>
            <p:cNvPr id="59" name="Oval 62"/>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w="38100" algn="ctr">
              <a:noFill/>
              <a:round/>
              <a:headEnd/>
              <a:tailEnd/>
            </a:ln>
          </p:spPr>
          <p:txBody>
            <a:bodyPr wrap="none" anchor="ctr">
              <a:spAutoFit/>
            </a:bodyPr>
            <a:lstStyle/>
            <a:p>
              <a:endParaRPr lang="fa-IR"/>
            </a:p>
          </p:txBody>
        </p:sp>
        <p:sp>
          <p:nvSpPr>
            <p:cNvPr id="60" name="Oval 63"/>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w="38100" algn="ctr">
              <a:noFill/>
              <a:round/>
              <a:headEnd/>
              <a:tailEnd/>
            </a:ln>
          </p:spPr>
          <p:txBody>
            <a:bodyPr wrap="none" anchor="ctr">
              <a:spAutoFit/>
            </a:bodyPr>
            <a:lstStyle/>
            <a:p>
              <a:endParaRPr lang="fa-IR"/>
            </a:p>
          </p:txBody>
        </p:sp>
        <p:sp>
          <p:nvSpPr>
            <p:cNvPr id="61" name="Oval 64"/>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w="38100" algn="ctr">
              <a:noFill/>
              <a:round/>
              <a:headEnd/>
              <a:tailEnd/>
            </a:ln>
          </p:spPr>
          <p:txBody>
            <a:bodyPr anchor="ctr">
              <a:spAutoFit/>
            </a:bodyPr>
            <a:lstStyle/>
            <a:p>
              <a:endParaRPr lang="fa-IR"/>
            </a:p>
          </p:txBody>
        </p:sp>
        <p:sp>
          <p:nvSpPr>
            <p:cNvPr id="62" name="Oval 65"/>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w="38100" algn="ctr">
              <a:noFill/>
              <a:round/>
              <a:headEnd/>
              <a:tailEnd/>
            </a:ln>
          </p:spPr>
          <p:txBody>
            <a:bodyPr anchor="ctr">
              <a:spAutoFit/>
            </a:bodyPr>
            <a:lstStyle/>
            <a:p>
              <a:endParaRPr lang="fa-IR"/>
            </a:p>
          </p:txBody>
        </p:sp>
        <p:sp>
          <p:nvSpPr>
            <p:cNvPr id="63" name="Oval 66"/>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w="38100" algn="ctr">
              <a:solidFill>
                <a:schemeClr val="accent2"/>
              </a:solidFill>
              <a:round/>
              <a:headEnd/>
              <a:tailEnd/>
            </a:ln>
          </p:spPr>
          <p:txBody>
            <a:bodyPr anchor="ctr">
              <a:spAutoFit/>
            </a:bodyPr>
            <a:lstStyle/>
            <a:p>
              <a:endParaRPr lang="fa-IR"/>
            </a:p>
          </p:txBody>
        </p:sp>
        <p:grpSp>
          <p:nvGrpSpPr>
            <p:cNvPr id="9" name="Group 67"/>
            <p:cNvGrpSpPr>
              <a:grpSpLocks/>
            </p:cNvGrpSpPr>
            <p:nvPr/>
          </p:nvGrpSpPr>
          <p:grpSpPr bwMode="auto">
            <a:xfrm>
              <a:off x="2946" y="1841"/>
              <a:ext cx="687" cy="688"/>
              <a:chOff x="4166" y="1706"/>
              <a:chExt cx="1252" cy="1252"/>
            </a:xfrm>
          </p:grpSpPr>
          <p:sp>
            <p:nvSpPr>
              <p:cNvPr id="65" name="Oval 68"/>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fa-IR"/>
              </a:p>
            </p:txBody>
          </p:sp>
          <p:sp>
            <p:nvSpPr>
              <p:cNvPr id="66" name="Oval 69"/>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fa-IR"/>
              </a:p>
            </p:txBody>
          </p:sp>
          <p:sp>
            <p:nvSpPr>
              <p:cNvPr id="67" name="Oval 70"/>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fa-IR"/>
              </a:p>
            </p:txBody>
          </p:sp>
          <p:sp>
            <p:nvSpPr>
              <p:cNvPr id="68" name="Oval 71"/>
              <p:cNvSpPr>
                <a:spLocks noChangeArrowheads="1"/>
              </p:cNvSpPr>
              <p:nvPr/>
            </p:nvSpPr>
            <p:spPr bwMode="gray">
              <a:xfrm rot="16048856">
                <a:off x="4211" y="1767"/>
                <a:ext cx="1069" cy="1059"/>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pPr algn="ctr" rtl="1" eaLnBrk="0" hangingPunct="0"/>
                <a:r>
                  <a:rPr lang="fa-IR" sz="2200" b="1" dirty="0" smtClean="0">
                    <a:solidFill>
                      <a:schemeClr val="bg1"/>
                    </a:solidFill>
                    <a:cs typeface="B Lotus" pitchFamily="2" charset="-78"/>
                  </a:rPr>
                  <a:t>فلسفه فرزند پروری</a:t>
                </a:r>
                <a:endParaRPr lang="en-US" sz="2200" b="1" dirty="0">
                  <a:solidFill>
                    <a:schemeClr val="bg1"/>
                  </a:solidFill>
                  <a:cs typeface="B Lotus" pitchFamily="2" charset="-78"/>
                </a:endParaRPr>
              </a:p>
            </p:txBody>
          </p:sp>
        </p:grpSp>
      </p:grpSp>
      <p:grpSp>
        <p:nvGrpSpPr>
          <p:cNvPr id="10" name="Group 49"/>
          <p:cNvGrpSpPr>
            <a:grpSpLocks/>
          </p:cNvGrpSpPr>
          <p:nvPr/>
        </p:nvGrpSpPr>
        <p:grpSpPr bwMode="auto">
          <a:xfrm>
            <a:off x="0" y="1285860"/>
            <a:ext cx="2500298" cy="2571768"/>
            <a:chOff x="884" y="2523"/>
            <a:chExt cx="862" cy="862"/>
          </a:xfrm>
        </p:grpSpPr>
        <p:sp>
          <p:nvSpPr>
            <p:cNvPr id="71" name="Oval 50"/>
            <p:cNvSpPr>
              <a:spLocks noChangeArrowheads="1"/>
            </p:cNvSpPr>
            <p:nvPr/>
          </p:nvSpPr>
          <p:spPr bwMode="gray">
            <a:xfrm>
              <a:off x="884" y="2523"/>
              <a:ext cx="862" cy="862"/>
            </a:xfrm>
            <a:prstGeom prst="ellipse">
              <a:avLst/>
            </a:prstGeom>
            <a:gradFill rotWithShape="1">
              <a:gsLst>
                <a:gs pos="0">
                  <a:srgbClr val="FFFFFF"/>
                </a:gs>
                <a:gs pos="50000">
                  <a:srgbClr val="00CC66"/>
                </a:gs>
                <a:gs pos="100000">
                  <a:srgbClr val="FFFFFF"/>
                </a:gs>
              </a:gsLst>
              <a:lin ang="2700000" scaled="1"/>
            </a:gradFill>
            <a:ln w="38100" algn="ctr">
              <a:noFill/>
              <a:round/>
              <a:headEnd/>
              <a:tailEnd/>
            </a:ln>
          </p:spPr>
          <p:txBody>
            <a:bodyPr wrap="none" anchor="ctr">
              <a:spAutoFit/>
            </a:bodyPr>
            <a:lstStyle/>
            <a:p>
              <a:endParaRPr lang="fa-IR"/>
            </a:p>
          </p:txBody>
        </p:sp>
        <p:sp>
          <p:nvSpPr>
            <p:cNvPr id="72" name="Oval 51"/>
            <p:cNvSpPr>
              <a:spLocks noChangeArrowheads="1"/>
            </p:cNvSpPr>
            <p:nvPr/>
          </p:nvSpPr>
          <p:spPr bwMode="gray">
            <a:xfrm>
              <a:off x="884" y="2523"/>
              <a:ext cx="862" cy="862"/>
            </a:xfrm>
            <a:prstGeom prst="ellipse">
              <a:avLst/>
            </a:prstGeom>
            <a:gradFill rotWithShape="1">
              <a:gsLst>
                <a:gs pos="0">
                  <a:srgbClr val="00CC66">
                    <a:alpha val="32001"/>
                  </a:srgbClr>
                </a:gs>
                <a:gs pos="100000">
                  <a:srgbClr val="000000">
                    <a:alpha val="89998"/>
                  </a:srgbClr>
                </a:gs>
              </a:gsLst>
              <a:lin ang="2700000" scaled="1"/>
            </a:gradFill>
            <a:ln w="38100" algn="ctr">
              <a:solidFill>
                <a:srgbClr val="FFC000"/>
              </a:solidFill>
              <a:round/>
              <a:headEnd/>
              <a:tailEnd/>
            </a:ln>
          </p:spPr>
          <p:txBody>
            <a:bodyPr wrap="none" anchor="ctr">
              <a:spAutoFit/>
            </a:bodyPr>
            <a:lstStyle/>
            <a:p>
              <a:endParaRPr lang="fa-IR"/>
            </a:p>
          </p:txBody>
        </p:sp>
        <p:sp>
          <p:nvSpPr>
            <p:cNvPr id="73" name="Oval 52"/>
            <p:cNvSpPr>
              <a:spLocks noChangeArrowheads="1"/>
            </p:cNvSpPr>
            <p:nvPr/>
          </p:nvSpPr>
          <p:spPr bwMode="gray">
            <a:xfrm>
              <a:off x="940" y="2579"/>
              <a:ext cx="750" cy="750"/>
            </a:xfrm>
            <a:prstGeom prst="ellipse">
              <a:avLst/>
            </a:prstGeom>
            <a:gradFill rotWithShape="1">
              <a:gsLst>
                <a:gs pos="0">
                  <a:srgbClr val="006E37"/>
                </a:gs>
                <a:gs pos="50000">
                  <a:srgbClr val="00CC66"/>
                </a:gs>
                <a:gs pos="100000">
                  <a:srgbClr val="006E37"/>
                </a:gs>
              </a:gsLst>
              <a:lin ang="18900000" scaled="1"/>
            </a:gradFill>
            <a:ln w="38100" algn="ctr">
              <a:noFill/>
              <a:round/>
              <a:headEnd/>
              <a:tailEnd/>
            </a:ln>
          </p:spPr>
          <p:txBody>
            <a:bodyPr anchor="ctr">
              <a:spAutoFit/>
            </a:bodyPr>
            <a:lstStyle/>
            <a:p>
              <a:endParaRPr lang="fa-IR"/>
            </a:p>
          </p:txBody>
        </p:sp>
        <p:sp>
          <p:nvSpPr>
            <p:cNvPr id="74" name="Oval 53"/>
            <p:cNvSpPr>
              <a:spLocks noChangeArrowheads="1"/>
            </p:cNvSpPr>
            <p:nvPr/>
          </p:nvSpPr>
          <p:spPr bwMode="gray">
            <a:xfrm>
              <a:off x="941" y="2579"/>
              <a:ext cx="749" cy="750"/>
            </a:xfrm>
            <a:prstGeom prst="ellipse">
              <a:avLst/>
            </a:prstGeom>
            <a:gradFill rotWithShape="1">
              <a:gsLst>
                <a:gs pos="0">
                  <a:srgbClr val="008241"/>
                </a:gs>
                <a:gs pos="100000">
                  <a:srgbClr val="00CC66">
                    <a:alpha val="0"/>
                  </a:srgbClr>
                </a:gs>
              </a:gsLst>
              <a:lin ang="2700000" scaled="1"/>
            </a:gradFill>
            <a:ln w="38100" algn="ctr">
              <a:noFill/>
              <a:round/>
              <a:headEnd/>
              <a:tailEnd/>
            </a:ln>
          </p:spPr>
          <p:txBody>
            <a:bodyPr anchor="ctr">
              <a:spAutoFit/>
            </a:bodyPr>
            <a:lstStyle/>
            <a:p>
              <a:endParaRPr lang="fa-IR"/>
            </a:p>
          </p:txBody>
        </p:sp>
        <p:sp>
          <p:nvSpPr>
            <p:cNvPr id="75" name="Oval 54"/>
            <p:cNvSpPr>
              <a:spLocks noChangeArrowheads="1"/>
            </p:cNvSpPr>
            <p:nvPr/>
          </p:nvSpPr>
          <p:spPr bwMode="gray">
            <a:xfrm>
              <a:off x="981" y="2617"/>
              <a:ext cx="674" cy="674"/>
            </a:xfrm>
            <a:prstGeom prst="ellipse">
              <a:avLst/>
            </a:prstGeom>
            <a:solidFill>
              <a:srgbClr val="333333"/>
            </a:solidFill>
            <a:ln w="38100" algn="ctr">
              <a:noFill/>
              <a:round/>
              <a:headEnd/>
              <a:tailEnd/>
            </a:ln>
          </p:spPr>
          <p:txBody>
            <a:bodyPr anchor="ctr">
              <a:spAutoFit/>
            </a:bodyPr>
            <a:lstStyle/>
            <a:p>
              <a:endParaRPr lang="fa-IR"/>
            </a:p>
          </p:txBody>
        </p:sp>
        <p:sp>
          <p:nvSpPr>
            <p:cNvPr id="76" name="Oval 55"/>
            <p:cNvSpPr>
              <a:spLocks noChangeArrowheads="1"/>
            </p:cNvSpPr>
            <p:nvPr/>
          </p:nvSpPr>
          <p:spPr bwMode="gray">
            <a:xfrm>
              <a:off x="992" y="2628"/>
              <a:ext cx="653" cy="653"/>
            </a:xfrm>
            <a:prstGeom prst="ellipse">
              <a:avLst/>
            </a:prstGeom>
            <a:gradFill rotWithShape="1">
              <a:gsLst>
                <a:gs pos="0">
                  <a:srgbClr val="595959"/>
                </a:gs>
                <a:gs pos="100000">
                  <a:srgbClr val="C0C0C0"/>
                </a:gs>
              </a:gsLst>
              <a:lin ang="5400000" scaled="1"/>
            </a:gradFill>
            <a:ln w="9525" algn="ctr">
              <a:noFill/>
              <a:round/>
              <a:headEnd/>
              <a:tailEnd/>
            </a:ln>
          </p:spPr>
          <p:txBody>
            <a:bodyPr vert="eaVert" wrap="none" anchor="ctr"/>
            <a:lstStyle/>
            <a:p>
              <a:endParaRPr lang="fa-IR"/>
            </a:p>
          </p:txBody>
        </p:sp>
        <p:sp>
          <p:nvSpPr>
            <p:cNvPr id="77" name="Oval 56"/>
            <p:cNvSpPr>
              <a:spLocks noChangeArrowheads="1"/>
            </p:cNvSpPr>
            <p:nvPr/>
          </p:nvSpPr>
          <p:spPr bwMode="gray">
            <a:xfrm>
              <a:off x="1000" y="2632"/>
              <a:ext cx="637" cy="636"/>
            </a:xfrm>
            <a:prstGeom prst="ellipse">
              <a:avLst/>
            </a:prstGeom>
            <a:gradFill rotWithShape="1">
              <a:gsLst>
                <a:gs pos="0">
                  <a:srgbClr val="C0C0C0">
                    <a:alpha val="0"/>
                  </a:srgbClr>
                </a:gs>
                <a:gs pos="100000">
                  <a:srgbClr val="E9E9E9"/>
                </a:gs>
              </a:gsLst>
              <a:lin ang="5400000" scaled="1"/>
            </a:gradFill>
            <a:ln w="9525" algn="ctr">
              <a:noFill/>
              <a:round/>
              <a:headEnd/>
              <a:tailEnd/>
            </a:ln>
          </p:spPr>
          <p:txBody>
            <a:bodyPr vert="eaVert" wrap="none" anchor="ctr"/>
            <a:lstStyle/>
            <a:p>
              <a:endParaRPr lang="fa-IR"/>
            </a:p>
          </p:txBody>
        </p:sp>
        <p:sp>
          <p:nvSpPr>
            <p:cNvPr id="78" name="Oval 57"/>
            <p:cNvSpPr>
              <a:spLocks noChangeArrowheads="1"/>
            </p:cNvSpPr>
            <p:nvPr/>
          </p:nvSpPr>
          <p:spPr bwMode="gray">
            <a:xfrm>
              <a:off x="1007" y="2638"/>
              <a:ext cx="606" cy="595"/>
            </a:xfrm>
            <a:prstGeom prst="ellipse">
              <a:avLst/>
            </a:prstGeom>
            <a:gradFill rotWithShape="1">
              <a:gsLst>
                <a:gs pos="0">
                  <a:srgbClr val="989898"/>
                </a:gs>
                <a:gs pos="100000">
                  <a:srgbClr val="C0C0C0">
                    <a:alpha val="48000"/>
                  </a:srgbClr>
                </a:gs>
              </a:gsLst>
              <a:lin ang="5400000" scaled="1"/>
            </a:gradFill>
            <a:ln w="9525" algn="ctr">
              <a:noFill/>
              <a:round/>
              <a:headEnd/>
              <a:tailEnd/>
            </a:ln>
          </p:spPr>
          <p:txBody>
            <a:bodyPr vert="eaVert" wrap="none" anchor="ctr"/>
            <a:lstStyle/>
            <a:p>
              <a:endParaRPr lang="fa-IR"/>
            </a:p>
          </p:txBody>
        </p:sp>
        <p:sp>
          <p:nvSpPr>
            <p:cNvPr id="79" name="Oval 58"/>
            <p:cNvSpPr>
              <a:spLocks noChangeArrowheads="1"/>
            </p:cNvSpPr>
            <p:nvPr/>
          </p:nvSpPr>
          <p:spPr bwMode="gray">
            <a:xfrm rot="16200000">
              <a:off x="1023" y="2645"/>
              <a:ext cx="591" cy="659"/>
            </a:xfrm>
            <a:prstGeom prst="ellipse">
              <a:avLst/>
            </a:prstGeom>
            <a:gradFill rotWithShape="1">
              <a:gsLst>
                <a:gs pos="0">
                  <a:srgbClr val="FFFFFF"/>
                </a:gs>
                <a:gs pos="100000">
                  <a:srgbClr val="C0C0C0">
                    <a:alpha val="37999"/>
                  </a:srgbClr>
                </a:gs>
              </a:gsLst>
              <a:lin ang="5400000" scaled="1"/>
            </a:gradFill>
            <a:ln w="9525" algn="ctr">
              <a:noFill/>
              <a:round/>
              <a:headEnd/>
              <a:tailEnd/>
            </a:ln>
          </p:spPr>
          <p:txBody>
            <a:bodyPr vert="eaVert" wrap="none" anchor="ctr"/>
            <a:lstStyle/>
            <a:p>
              <a:pPr algn="ctr" eaLnBrk="0" hangingPunct="0">
                <a:defRPr/>
              </a:pPr>
              <a:r>
                <a:rPr lang="fa-IR" sz="2200" b="1" dirty="0" smtClean="0">
                  <a:solidFill>
                    <a:schemeClr val="bg1"/>
                  </a:solidFill>
                  <a:effectLst>
                    <a:outerShdw blurRad="38100" dist="38100" dir="2700000" algn="tl">
                      <a:srgbClr val="000000">
                        <a:alpha val="43137"/>
                      </a:srgbClr>
                    </a:outerShdw>
                  </a:effectLst>
                  <a:latin typeface="Times New Roman" pitchFamily="18" charset="0"/>
                  <a:cs typeface="B Lotus" pitchFamily="2" charset="-78"/>
                </a:rPr>
                <a:t>مطالعه الگوها</a:t>
              </a:r>
            </a:p>
            <a:p>
              <a:pPr algn="ctr" eaLnBrk="0" hangingPunct="0">
                <a:defRPr/>
              </a:pPr>
              <a:r>
                <a:rPr lang="fa-IR" sz="2200" b="1" dirty="0" smtClean="0">
                  <a:solidFill>
                    <a:schemeClr val="bg1"/>
                  </a:solidFill>
                  <a:effectLst>
                    <a:outerShdw blurRad="38100" dist="38100" dir="2700000" algn="tl">
                      <a:srgbClr val="000000">
                        <a:alpha val="43137"/>
                      </a:srgbClr>
                    </a:outerShdw>
                  </a:effectLst>
                  <a:latin typeface="Times New Roman" pitchFamily="18" charset="0"/>
                  <a:cs typeface="B Lotus" pitchFamily="2" charset="-78"/>
                </a:rPr>
                <a:t> </a:t>
              </a:r>
              <a:endParaRPr lang="en-US" sz="2200" b="1" dirty="0">
                <a:solidFill>
                  <a:schemeClr val="bg1"/>
                </a:solidFill>
                <a:effectLst>
                  <a:outerShdw blurRad="38100" dist="38100" dir="2700000" algn="tl">
                    <a:srgbClr val="000000">
                      <a:alpha val="43137"/>
                    </a:srgbClr>
                  </a:outerShdw>
                </a:effectLst>
                <a:latin typeface="Times New Roman" pitchFamily="18" charset="0"/>
                <a:cs typeface="B Lotus" pitchFamily="2" charset="-78"/>
              </a:endParaRPr>
            </a:p>
          </p:txBody>
        </p:sp>
      </p:grpSp>
      <p:grpSp>
        <p:nvGrpSpPr>
          <p:cNvPr id="11" name="Group 61"/>
          <p:cNvGrpSpPr>
            <a:grpSpLocks/>
          </p:cNvGrpSpPr>
          <p:nvPr/>
        </p:nvGrpSpPr>
        <p:grpSpPr bwMode="auto">
          <a:xfrm>
            <a:off x="785786" y="4643446"/>
            <a:ext cx="2005013" cy="1947862"/>
            <a:chOff x="2832" y="1728"/>
            <a:chExt cx="907" cy="907"/>
          </a:xfrm>
        </p:grpSpPr>
        <p:sp>
          <p:nvSpPr>
            <p:cNvPr id="81" name="Oval 62"/>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w="38100" algn="ctr">
              <a:noFill/>
              <a:round/>
              <a:headEnd/>
              <a:tailEnd/>
            </a:ln>
          </p:spPr>
          <p:txBody>
            <a:bodyPr wrap="none" anchor="ctr">
              <a:spAutoFit/>
            </a:bodyPr>
            <a:lstStyle/>
            <a:p>
              <a:endParaRPr lang="fa-IR"/>
            </a:p>
          </p:txBody>
        </p:sp>
        <p:sp>
          <p:nvSpPr>
            <p:cNvPr id="82" name="Oval 63"/>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w="38100" algn="ctr">
              <a:noFill/>
              <a:round/>
              <a:headEnd/>
              <a:tailEnd/>
            </a:ln>
          </p:spPr>
          <p:txBody>
            <a:bodyPr wrap="none" anchor="ctr">
              <a:spAutoFit/>
            </a:bodyPr>
            <a:lstStyle/>
            <a:p>
              <a:endParaRPr lang="fa-IR"/>
            </a:p>
          </p:txBody>
        </p:sp>
        <p:sp>
          <p:nvSpPr>
            <p:cNvPr id="83" name="Oval 64"/>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w="38100" algn="ctr">
              <a:noFill/>
              <a:round/>
              <a:headEnd/>
              <a:tailEnd/>
            </a:ln>
          </p:spPr>
          <p:txBody>
            <a:bodyPr anchor="ctr">
              <a:spAutoFit/>
            </a:bodyPr>
            <a:lstStyle/>
            <a:p>
              <a:endParaRPr lang="fa-IR"/>
            </a:p>
          </p:txBody>
        </p:sp>
        <p:sp>
          <p:nvSpPr>
            <p:cNvPr id="84" name="Oval 65"/>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w="38100" algn="ctr">
              <a:solidFill>
                <a:schemeClr val="accent2">
                  <a:lumMod val="60000"/>
                  <a:lumOff val="40000"/>
                </a:schemeClr>
              </a:solidFill>
              <a:round/>
              <a:headEnd/>
              <a:tailEnd/>
            </a:ln>
          </p:spPr>
          <p:txBody>
            <a:bodyPr anchor="ctr">
              <a:spAutoFit/>
            </a:bodyPr>
            <a:lstStyle/>
            <a:p>
              <a:endParaRPr lang="fa-IR"/>
            </a:p>
          </p:txBody>
        </p:sp>
        <p:sp>
          <p:nvSpPr>
            <p:cNvPr id="85" name="Oval 66"/>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w="38100" algn="ctr">
              <a:noFill/>
              <a:round/>
              <a:headEnd/>
              <a:tailEnd/>
            </a:ln>
          </p:spPr>
          <p:txBody>
            <a:bodyPr anchor="ctr">
              <a:spAutoFit/>
            </a:bodyPr>
            <a:lstStyle/>
            <a:p>
              <a:endParaRPr lang="fa-IR"/>
            </a:p>
          </p:txBody>
        </p:sp>
        <p:grpSp>
          <p:nvGrpSpPr>
            <p:cNvPr id="12" name="Group 67"/>
            <p:cNvGrpSpPr>
              <a:grpSpLocks/>
            </p:cNvGrpSpPr>
            <p:nvPr/>
          </p:nvGrpSpPr>
          <p:grpSpPr bwMode="auto">
            <a:xfrm>
              <a:off x="2946" y="1841"/>
              <a:ext cx="687" cy="688"/>
              <a:chOff x="4166" y="1706"/>
              <a:chExt cx="1252" cy="1252"/>
            </a:xfrm>
          </p:grpSpPr>
          <p:sp>
            <p:nvSpPr>
              <p:cNvPr id="87" name="Oval 68"/>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fa-IR"/>
              </a:p>
            </p:txBody>
          </p:sp>
          <p:sp>
            <p:nvSpPr>
              <p:cNvPr id="88" name="Oval 69"/>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fa-IR"/>
              </a:p>
            </p:txBody>
          </p:sp>
          <p:sp>
            <p:nvSpPr>
              <p:cNvPr id="89" name="Oval 70"/>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fa-IR"/>
              </a:p>
            </p:txBody>
          </p:sp>
          <p:sp>
            <p:nvSpPr>
              <p:cNvPr id="90" name="Oval 71"/>
              <p:cNvSpPr>
                <a:spLocks noChangeArrowheads="1"/>
              </p:cNvSpPr>
              <p:nvPr/>
            </p:nvSpPr>
            <p:spPr bwMode="gray">
              <a:xfrm rot="16048856">
                <a:off x="4210" y="1804"/>
                <a:ext cx="1144" cy="1059"/>
              </a:xfrm>
              <a:prstGeom prst="ellipse">
                <a:avLst/>
              </a:prstGeom>
              <a:gradFill rotWithShape="1">
                <a:gsLst>
                  <a:gs pos="0">
                    <a:srgbClr val="FFFFFF"/>
                  </a:gs>
                  <a:gs pos="100000">
                    <a:srgbClr val="D6E1E2">
                      <a:alpha val="37999"/>
                    </a:srgbClr>
                  </a:gs>
                </a:gsLst>
                <a:lin ang="5400000" scaled="1"/>
              </a:gradFill>
              <a:ln w="9525" algn="ctr">
                <a:noFill/>
                <a:round/>
                <a:headEnd/>
                <a:tailEnd/>
              </a:ln>
            </p:spPr>
            <p:txBody>
              <a:bodyPr vert="eaVert" wrap="none" anchor="ctr"/>
              <a:lstStyle/>
              <a:p>
                <a:pPr algn="ctr" rtl="1" eaLnBrk="0" hangingPunct="0"/>
                <a:r>
                  <a:rPr lang="fa-IR" sz="2400" b="1" dirty="0" smtClean="0">
                    <a:solidFill>
                      <a:schemeClr val="bg1"/>
                    </a:solidFill>
                    <a:cs typeface="B Lotus" pitchFamily="2" charset="-78"/>
                  </a:rPr>
                  <a:t>فردیت</a:t>
                </a:r>
                <a:endParaRPr lang="en-US" sz="2400" b="1" dirty="0">
                  <a:solidFill>
                    <a:schemeClr val="bg1"/>
                  </a:solidFill>
                  <a:cs typeface="B Lotus" pitchFamily="2" charset="-78"/>
                </a:endParaRPr>
              </a:p>
            </p:txBody>
          </p:sp>
        </p:grpSp>
      </p:grpSp>
      <p:sp>
        <p:nvSpPr>
          <p:cNvPr id="80" name="Rectangle 2"/>
          <p:cNvSpPr>
            <a:spLocks noChangeArrowheads="1"/>
          </p:cNvSpPr>
          <p:nvPr/>
        </p:nvSpPr>
        <p:spPr bwMode="auto">
          <a:xfrm>
            <a:off x="0" y="0"/>
            <a:ext cx="9144000" cy="762000"/>
          </a:xfrm>
          <a:prstGeom prst="rect">
            <a:avLst/>
          </a:prstGeom>
          <a:solidFill>
            <a:srgbClr val="522100"/>
          </a:solidFill>
          <a:ln w="9525">
            <a:solidFill>
              <a:schemeClr val="tx1"/>
            </a:solidFill>
            <a:miter lim="800000"/>
            <a:headEnd/>
            <a:tailEnd/>
          </a:ln>
        </p:spPr>
        <p:txBody>
          <a:bodyPr wrap="none" anchor="ctr"/>
          <a:lstStyle/>
          <a:p>
            <a:endParaRPr lang="fa-IR"/>
          </a:p>
        </p:txBody>
      </p:sp>
      <p:pic>
        <p:nvPicPr>
          <p:cNvPr id="2050" name="Picture 2" descr="C:\Users\asus\Desktop\New folder\42066397875872992087.jpg"/>
          <p:cNvPicPr>
            <a:picLocks noChangeAspect="1" noChangeArrowheads="1"/>
          </p:cNvPicPr>
          <p:nvPr/>
        </p:nvPicPr>
        <p:blipFill>
          <a:blip r:embed="rId3" cstate="print"/>
          <a:srcRect/>
          <a:stretch>
            <a:fillRect/>
          </a:stretch>
        </p:blipFill>
        <p:spPr bwMode="auto">
          <a:xfrm>
            <a:off x="0" y="762000"/>
            <a:ext cx="9144000" cy="6096000"/>
          </a:xfrm>
          <a:prstGeom prst="rect">
            <a:avLst/>
          </a:prstGeom>
          <a:noFill/>
        </p:spPr>
      </p:pic>
      <p:sp>
        <p:nvSpPr>
          <p:cNvPr id="93"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100"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102"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103"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مراحل رشد</a:t>
            </a:r>
            <a:endParaRPr lang="en-US" sz="1400" b="1" dirty="0">
              <a:solidFill>
                <a:srgbClr val="FFFF00"/>
              </a:solidFill>
              <a:cs typeface="B Homa" pitchFamily="2" charset="-78"/>
            </a:endParaRPr>
          </a:p>
        </p:txBody>
      </p:sp>
      <p:sp>
        <p:nvSpPr>
          <p:cNvPr id="104"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05"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06" name="AutoShape 10"/>
          <p:cNvSpPr>
            <a:spLocks noChangeArrowheads="1"/>
          </p:cNvSpPr>
          <p:nvPr/>
        </p:nvSpPr>
        <p:spPr bwMode="gray">
          <a:xfrm>
            <a:off x="23622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08" name="AutoShape 10"/>
          <p:cNvSpPr>
            <a:spLocks noChangeArrowheads="1"/>
          </p:cNvSpPr>
          <p:nvPr/>
        </p:nvSpPr>
        <p:spPr bwMode="gray">
          <a:xfrm>
            <a:off x="1037794" y="228600"/>
            <a:ext cx="1198551"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109" name="AutoShape 10"/>
          <p:cNvSpPr>
            <a:spLocks noChangeArrowheads="1"/>
          </p:cNvSpPr>
          <p:nvPr/>
        </p:nvSpPr>
        <p:spPr bwMode="gray">
          <a:xfrm>
            <a:off x="0" y="228600"/>
            <a:ext cx="998003"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290">
                                          <p:stCondLst>
                                            <p:cond delay="0"/>
                                          </p:stCondLst>
                                        </p:cTn>
                                        <p:tgtEl>
                                          <p:spTgt spid="2"/>
                                        </p:tgtEl>
                                      </p:cBhvr>
                                    </p:animEffect>
                                    <p:anim calcmode="lin" valueType="num">
                                      <p:cBhvr>
                                        <p:cTn id="18" dur="911"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9" dur="332"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0" dur="332" tmFilter="0, 0; 0.125,0.2665; 0.25,0.4; 0.375,0.465; 0.5,0.5;  0.625,0.535; 0.75,0.6; 0.875,0.7335; 1,1">
                                          <p:stCondLst>
                                            <p:cond delay="332"/>
                                          </p:stCondLst>
                                        </p:cTn>
                                        <p:tgtEl>
                                          <p:spTgt spid="2"/>
                                        </p:tgtEl>
                                        <p:attrNameLst>
                                          <p:attrName>ppt_y</p:attrName>
                                        </p:attrNameLst>
                                      </p:cBhvr>
                                      <p:tavLst>
                                        <p:tav tm="0" fmla="#ppt_y-sin(pi*$)/9">
                                          <p:val>
                                            <p:fltVal val="0"/>
                                          </p:val>
                                        </p:tav>
                                        <p:tav tm="100000">
                                          <p:val>
                                            <p:fltVal val="1"/>
                                          </p:val>
                                        </p:tav>
                                      </p:tavLst>
                                    </p:anim>
                                    <p:anim calcmode="lin" valueType="num">
                                      <p:cBhvr>
                                        <p:cTn id="21" dur="166" tmFilter="0, 0; 0.125,0.2665; 0.25,0.4; 0.375,0.465; 0.5,0.5;  0.625,0.535; 0.75,0.6; 0.875,0.7335; 1,1">
                                          <p:stCondLst>
                                            <p:cond delay="662"/>
                                          </p:stCondLst>
                                        </p:cTn>
                                        <p:tgtEl>
                                          <p:spTgt spid="2"/>
                                        </p:tgtEl>
                                        <p:attrNameLst>
                                          <p:attrName>ppt_y</p:attrName>
                                        </p:attrNameLst>
                                      </p:cBhvr>
                                      <p:tavLst>
                                        <p:tav tm="0" fmla="#ppt_y-sin(pi*$)/27">
                                          <p:val>
                                            <p:fltVal val="0"/>
                                          </p:val>
                                        </p:tav>
                                        <p:tav tm="100000">
                                          <p:val>
                                            <p:fltVal val="1"/>
                                          </p:val>
                                        </p:tav>
                                      </p:tavLst>
                                    </p:anim>
                                    <p:anim calcmode="lin" valueType="num">
                                      <p:cBhvr>
                                        <p:cTn id="22" dur="82" tmFilter="0, 0; 0.125,0.2665; 0.25,0.4; 0.375,0.465; 0.5,0.5;  0.625,0.535; 0.75,0.6; 0.875,0.7335; 1,1">
                                          <p:stCondLst>
                                            <p:cond delay="828"/>
                                          </p:stCondLst>
                                        </p:cTn>
                                        <p:tgtEl>
                                          <p:spTgt spid="2"/>
                                        </p:tgtEl>
                                        <p:attrNameLst>
                                          <p:attrName>ppt_y</p:attrName>
                                        </p:attrNameLst>
                                      </p:cBhvr>
                                      <p:tavLst>
                                        <p:tav tm="0" fmla="#ppt_y-sin(pi*$)/81">
                                          <p:val>
                                            <p:fltVal val="0"/>
                                          </p:val>
                                        </p:tav>
                                        <p:tav tm="100000">
                                          <p:val>
                                            <p:fltVal val="1"/>
                                          </p:val>
                                        </p:tav>
                                      </p:tavLst>
                                    </p:anim>
                                    <p:animScale>
                                      <p:cBhvr>
                                        <p:cTn id="23" dur="13">
                                          <p:stCondLst>
                                            <p:cond delay="325"/>
                                          </p:stCondLst>
                                        </p:cTn>
                                        <p:tgtEl>
                                          <p:spTgt spid="2"/>
                                        </p:tgtEl>
                                      </p:cBhvr>
                                      <p:to x="100000" y="60000"/>
                                    </p:animScale>
                                    <p:animScale>
                                      <p:cBhvr>
                                        <p:cTn id="24" dur="83" decel="50000">
                                          <p:stCondLst>
                                            <p:cond delay="338"/>
                                          </p:stCondLst>
                                        </p:cTn>
                                        <p:tgtEl>
                                          <p:spTgt spid="2"/>
                                        </p:tgtEl>
                                      </p:cBhvr>
                                      <p:to x="100000" y="100000"/>
                                    </p:animScale>
                                    <p:animScale>
                                      <p:cBhvr>
                                        <p:cTn id="25" dur="13">
                                          <p:stCondLst>
                                            <p:cond delay="656"/>
                                          </p:stCondLst>
                                        </p:cTn>
                                        <p:tgtEl>
                                          <p:spTgt spid="2"/>
                                        </p:tgtEl>
                                      </p:cBhvr>
                                      <p:to x="100000" y="80000"/>
                                    </p:animScale>
                                    <p:animScale>
                                      <p:cBhvr>
                                        <p:cTn id="26" dur="83" decel="50000">
                                          <p:stCondLst>
                                            <p:cond delay="669"/>
                                          </p:stCondLst>
                                        </p:cTn>
                                        <p:tgtEl>
                                          <p:spTgt spid="2"/>
                                        </p:tgtEl>
                                      </p:cBhvr>
                                      <p:to x="100000" y="100000"/>
                                    </p:animScale>
                                    <p:animScale>
                                      <p:cBhvr>
                                        <p:cTn id="27" dur="13">
                                          <p:stCondLst>
                                            <p:cond delay="821"/>
                                          </p:stCondLst>
                                        </p:cTn>
                                        <p:tgtEl>
                                          <p:spTgt spid="2"/>
                                        </p:tgtEl>
                                      </p:cBhvr>
                                      <p:to x="100000" y="90000"/>
                                    </p:animScale>
                                    <p:animScale>
                                      <p:cBhvr>
                                        <p:cTn id="28" dur="83" decel="50000">
                                          <p:stCondLst>
                                            <p:cond delay="834"/>
                                          </p:stCondLst>
                                        </p:cTn>
                                        <p:tgtEl>
                                          <p:spTgt spid="2"/>
                                        </p:tgtEl>
                                      </p:cBhvr>
                                      <p:to x="100000" y="100000"/>
                                    </p:animScale>
                                    <p:animScale>
                                      <p:cBhvr>
                                        <p:cTn id="29" dur="13">
                                          <p:stCondLst>
                                            <p:cond delay="904"/>
                                          </p:stCondLst>
                                        </p:cTn>
                                        <p:tgtEl>
                                          <p:spTgt spid="2"/>
                                        </p:tgtEl>
                                      </p:cBhvr>
                                      <p:to x="100000" y="95000"/>
                                    </p:animScale>
                                    <p:animScale>
                                      <p:cBhvr>
                                        <p:cTn id="30" dur="83" decel="50000">
                                          <p:stCondLst>
                                            <p:cond delay="917"/>
                                          </p:stCondLst>
                                        </p:cTn>
                                        <p:tgtEl>
                                          <p:spTgt spid="2"/>
                                        </p:tgtEl>
                                      </p:cBhvr>
                                      <p:to x="100000" y="100000"/>
                                    </p:animScale>
                                  </p:childTnLst>
                                </p:cTn>
                              </p:par>
                              <p:par>
                                <p:cTn id="31" presetID="10"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fade">
                                      <p:cBhvr>
                                        <p:cTn id="33" dur="500"/>
                                        <p:tgtEl>
                                          <p:spTgt spid="3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fade">
                                      <p:cBhvr>
                                        <p:cTn id="38" dur="500"/>
                                        <p:tgtEl>
                                          <p:spTgt spid="3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fade">
                                      <p:cBhvr>
                                        <p:cTn id="41" dur="500"/>
                                        <p:tgtEl>
                                          <p:spTgt spid="3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fade">
                                      <p:cBhvr>
                                        <p:cTn id="44" dur="500"/>
                                        <p:tgtEl>
                                          <p:spTgt spid="36"/>
                                        </p:tgtEl>
                                      </p:cBhvr>
                                    </p:animEffect>
                                  </p:childTnLst>
                                </p:cTn>
                              </p:par>
                            </p:childTnLst>
                          </p:cTn>
                        </p:par>
                      </p:childTnLst>
                    </p:cTn>
                  </p:par>
                  <p:par>
                    <p:cTn id="45" fill="hold">
                      <p:stCondLst>
                        <p:cond delay="indefinite"/>
                      </p:stCondLst>
                      <p:childTnLst>
                        <p:par>
                          <p:cTn id="46" fill="hold">
                            <p:stCondLst>
                              <p:cond delay="0"/>
                            </p:stCondLst>
                            <p:childTnLst>
                              <p:par>
                                <p:cTn id="47" presetID="35" presetClass="entr" presetSubtype="0"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500"/>
                                        <p:tgtEl>
                                          <p:spTgt spid="6"/>
                                        </p:tgtEl>
                                      </p:cBhvr>
                                    </p:animEffect>
                                    <p:anim calcmode="lin" valueType="num">
                                      <p:cBhvr>
                                        <p:cTn id="50" dur="500" fill="hold"/>
                                        <p:tgtEl>
                                          <p:spTgt spid="6"/>
                                        </p:tgtEl>
                                        <p:attrNameLst>
                                          <p:attrName>style.rotation</p:attrName>
                                        </p:attrNameLst>
                                      </p:cBhvr>
                                      <p:tavLst>
                                        <p:tav tm="0">
                                          <p:val>
                                            <p:fltVal val="720"/>
                                          </p:val>
                                        </p:tav>
                                        <p:tav tm="100000">
                                          <p:val>
                                            <p:fltVal val="0"/>
                                          </p:val>
                                        </p:tav>
                                      </p:tavLst>
                                    </p:anim>
                                    <p:anim calcmode="lin" valueType="num">
                                      <p:cBhvr>
                                        <p:cTn id="51" dur="500" fill="hold"/>
                                        <p:tgtEl>
                                          <p:spTgt spid="6"/>
                                        </p:tgtEl>
                                        <p:attrNameLst>
                                          <p:attrName>ppt_h</p:attrName>
                                        </p:attrNameLst>
                                      </p:cBhvr>
                                      <p:tavLst>
                                        <p:tav tm="0">
                                          <p:val>
                                            <p:fltVal val="0"/>
                                          </p:val>
                                        </p:tav>
                                        <p:tav tm="100000">
                                          <p:val>
                                            <p:strVal val="#ppt_h"/>
                                          </p:val>
                                        </p:tav>
                                      </p:tavLst>
                                    </p:anim>
                                    <p:anim calcmode="lin" valueType="num">
                                      <p:cBhvr>
                                        <p:cTn id="52" dur="500" fill="hold"/>
                                        <p:tgtEl>
                                          <p:spTgt spid="6"/>
                                        </p:tgtEl>
                                        <p:attrNameLst>
                                          <p:attrName>ppt_w</p:attrName>
                                        </p:attrNameLst>
                                      </p:cBhvr>
                                      <p:tavLst>
                                        <p:tav tm="0">
                                          <p:val>
                                            <p:fltVal val="0"/>
                                          </p:val>
                                        </p:tav>
                                        <p:tav tm="100000">
                                          <p:val>
                                            <p:strVal val="#ppt_w"/>
                                          </p:val>
                                        </p:tav>
                                      </p:tavLst>
                                    </p:anim>
                                  </p:childTnLst>
                                </p:cTn>
                              </p:par>
                            </p:childTnLst>
                          </p:cTn>
                        </p:par>
                      </p:childTnLst>
                    </p:cTn>
                  </p:par>
                  <p:par>
                    <p:cTn id="53" fill="hold">
                      <p:stCondLst>
                        <p:cond delay="indefinite"/>
                      </p:stCondLst>
                      <p:childTnLst>
                        <p:par>
                          <p:cTn id="54" fill="hold">
                            <p:stCondLst>
                              <p:cond delay="0"/>
                            </p:stCondLst>
                            <p:childTnLst>
                              <p:par>
                                <p:cTn id="55" presetID="35" presetClass="entr" presetSubtype="0" fill="hold"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fade">
                                      <p:cBhvr>
                                        <p:cTn id="57" dur="500"/>
                                        <p:tgtEl>
                                          <p:spTgt spid="8"/>
                                        </p:tgtEl>
                                      </p:cBhvr>
                                    </p:animEffect>
                                    <p:anim calcmode="lin" valueType="num">
                                      <p:cBhvr>
                                        <p:cTn id="58" dur="500" fill="hold"/>
                                        <p:tgtEl>
                                          <p:spTgt spid="8"/>
                                        </p:tgtEl>
                                        <p:attrNameLst>
                                          <p:attrName>style.rotation</p:attrName>
                                        </p:attrNameLst>
                                      </p:cBhvr>
                                      <p:tavLst>
                                        <p:tav tm="0">
                                          <p:val>
                                            <p:fltVal val="720"/>
                                          </p:val>
                                        </p:tav>
                                        <p:tav tm="100000">
                                          <p:val>
                                            <p:fltVal val="0"/>
                                          </p:val>
                                        </p:tav>
                                      </p:tavLst>
                                    </p:anim>
                                    <p:anim calcmode="lin" valueType="num">
                                      <p:cBhvr>
                                        <p:cTn id="59" dur="500" fill="hold"/>
                                        <p:tgtEl>
                                          <p:spTgt spid="8"/>
                                        </p:tgtEl>
                                        <p:attrNameLst>
                                          <p:attrName>ppt_h</p:attrName>
                                        </p:attrNameLst>
                                      </p:cBhvr>
                                      <p:tavLst>
                                        <p:tav tm="0">
                                          <p:val>
                                            <p:fltVal val="0"/>
                                          </p:val>
                                        </p:tav>
                                        <p:tav tm="100000">
                                          <p:val>
                                            <p:strVal val="#ppt_h"/>
                                          </p:val>
                                        </p:tav>
                                      </p:tavLst>
                                    </p:anim>
                                    <p:anim calcmode="lin" valueType="num">
                                      <p:cBhvr>
                                        <p:cTn id="60" dur="500" fill="hold"/>
                                        <p:tgtEl>
                                          <p:spTgt spid="8"/>
                                        </p:tgtEl>
                                        <p:attrNameLst>
                                          <p:attrName>ppt_w</p:attrName>
                                        </p:attrNameLst>
                                      </p:cBhvr>
                                      <p:tavLst>
                                        <p:tav tm="0">
                                          <p:val>
                                            <p:fltVal val="0"/>
                                          </p:val>
                                        </p:tav>
                                        <p:tav tm="100000">
                                          <p:val>
                                            <p:strVal val="#ppt_w"/>
                                          </p:val>
                                        </p:tav>
                                      </p:tavLst>
                                    </p:anim>
                                  </p:childTnLst>
                                </p:cTn>
                              </p:par>
                            </p:childTnLst>
                          </p:cTn>
                        </p:par>
                      </p:childTnLst>
                    </p:cTn>
                  </p:par>
                  <p:par>
                    <p:cTn id="61" fill="hold">
                      <p:stCondLst>
                        <p:cond delay="indefinite"/>
                      </p:stCondLst>
                      <p:childTnLst>
                        <p:par>
                          <p:cTn id="62" fill="hold">
                            <p:stCondLst>
                              <p:cond delay="0"/>
                            </p:stCondLst>
                            <p:childTnLst>
                              <p:par>
                                <p:cTn id="63" presetID="35" presetClass="entr" presetSubtype="0" fill="hold"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fade">
                                      <p:cBhvr>
                                        <p:cTn id="65" dur="500"/>
                                        <p:tgtEl>
                                          <p:spTgt spid="10"/>
                                        </p:tgtEl>
                                      </p:cBhvr>
                                    </p:animEffect>
                                    <p:anim calcmode="lin" valueType="num">
                                      <p:cBhvr>
                                        <p:cTn id="66" dur="500" fill="hold"/>
                                        <p:tgtEl>
                                          <p:spTgt spid="10"/>
                                        </p:tgtEl>
                                        <p:attrNameLst>
                                          <p:attrName>style.rotation</p:attrName>
                                        </p:attrNameLst>
                                      </p:cBhvr>
                                      <p:tavLst>
                                        <p:tav tm="0">
                                          <p:val>
                                            <p:fltVal val="720"/>
                                          </p:val>
                                        </p:tav>
                                        <p:tav tm="100000">
                                          <p:val>
                                            <p:fltVal val="0"/>
                                          </p:val>
                                        </p:tav>
                                      </p:tavLst>
                                    </p:anim>
                                    <p:anim calcmode="lin" valueType="num">
                                      <p:cBhvr>
                                        <p:cTn id="67" dur="500" fill="hold"/>
                                        <p:tgtEl>
                                          <p:spTgt spid="10"/>
                                        </p:tgtEl>
                                        <p:attrNameLst>
                                          <p:attrName>ppt_h</p:attrName>
                                        </p:attrNameLst>
                                      </p:cBhvr>
                                      <p:tavLst>
                                        <p:tav tm="0">
                                          <p:val>
                                            <p:fltVal val="0"/>
                                          </p:val>
                                        </p:tav>
                                        <p:tav tm="100000">
                                          <p:val>
                                            <p:strVal val="#ppt_h"/>
                                          </p:val>
                                        </p:tav>
                                      </p:tavLst>
                                    </p:anim>
                                    <p:anim calcmode="lin" valueType="num">
                                      <p:cBhvr>
                                        <p:cTn id="68" dur="500" fill="hold"/>
                                        <p:tgtEl>
                                          <p:spTgt spid="10"/>
                                        </p:tgtEl>
                                        <p:attrNameLst>
                                          <p:attrName>ppt_w</p:attrName>
                                        </p:attrNameLst>
                                      </p:cBhvr>
                                      <p:tavLst>
                                        <p:tav tm="0">
                                          <p:val>
                                            <p:fltVal val="0"/>
                                          </p:val>
                                        </p:tav>
                                        <p:tav tm="100000">
                                          <p:val>
                                            <p:strVal val="#ppt_w"/>
                                          </p:val>
                                        </p:tav>
                                      </p:tavLst>
                                    </p:anim>
                                  </p:childTnLst>
                                </p:cTn>
                              </p:par>
                            </p:childTnLst>
                          </p:cTn>
                        </p:par>
                      </p:childTnLst>
                    </p:cTn>
                  </p:par>
                  <p:par>
                    <p:cTn id="69" fill="hold">
                      <p:stCondLst>
                        <p:cond delay="indefinite"/>
                      </p:stCondLst>
                      <p:childTnLst>
                        <p:par>
                          <p:cTn id="70" fill="hold">
                            <p:stCondLst>
                              <p:cond delay="0"/>
                            </p:stCondLst>
                            <p:childTnLst>
                              <p:par>
                                <p:cTn id="71" presetID="35" presetClass="entr" presetSubtype="0" fill="hold" nodeType="click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fade">
                                      <p:cBhvr>
                                        <p:cTn id="73" dur="500"/>
                                        <p:tgtEl>
                                          <p:spTgt spid="11"/>
                                        </p:tgtEl>
                                      </p:cBhvr>
                                    </p:animEffect>
                                    <p:anim calcmode="lin" valueType="num">
                                      <p:cBhvr>
                                        <p:cTn id="74" dur="500" fill="hold"/>
                                        <p:tgtEl>
                                          <p:spTgt spid="11"/>
                                        </p:tgtEl>
                                        <p:attrNameLst>
                                          <p:attrName>style.rotation</p:attrName>
                                        </p:attrNameLst>
                                      </p:cBhvr>
                                      <p:tavLst>
                                        <p:tav tm="0">
                                          <p:val>
                                            <p:fltVal val="720"/>
                                          </p:val>
                                        </p:tav>
                                        <p:tav tm="100000">
                                          <p:val>
                                            <p:fltVal val="0"/>
                                          </p:val>
                                        </p:tav>
                                      </p:tavLst>
                                    </p:anim>
                                    <p:anim calcmode="lin" valueType="num">
                                      <p:cBhvr>
                                        <p:cTn id="75" dur="500" fill="hold"/>
                                        <p:tgtEl>
                                          <p:spTgt spid="11"/>
                                        </p:tgtEl>
                                        <p:attrNameLst>
                                          <p:attrName>ppt_h</p:attrName>
                                        </p:attrNameLst>
                                      </p:cBhvr>
                                      <p:tavLst>
                                        <p:tav tm="0">
                                          <p:val>
                                            <p:fltVal val="0"/>
                                          </p:val>
                                        </p:tav>
                                        <p:tav tm="100000">
                                          <p:val>
                                            <p:strVal val="#ppt_h"/>
                                          </p:val>
                                        </p:tav>
                                      </p:tavLst>
                                    </p:anim>
                                    <p:anim calcmode="lin" valueType="num">
                                      <p:cBhvr>
                                        <p:cTn id="76" dur="500" fill="hold"/>
                                        <p:tgtEl>
                                          <p:spTgt spid="11"/>
                                        </p:tgtEl>
                                        <p:attrNameLst>
                                          <p:attrName>ppt_w</p:attrName>
                                        </p:attrNameLst>
                                      </p:cBhvr>
                                      <p:tavLst>
                                        <p:tav tm="0">
                                          <p:val>
                                            <p:fltVal val="0"/>
                                          </p:val>
                                        </p:tav>
                                        <p:tav tm="100000">
                                          <p:val>
                                            <p:strVal val="#ppt_w"/>
                                          </p:val>
                                        </p:tav>
                                      </p:tavLst>
                                    </p:anim>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93"/>
                                        </p:tgtEl>
                                        <p:attrNameLst>
                                          <p:attrName>style.visibility</p:attrName>
                                        </p:attrNameLst>
                                      </p:cBhvr>
                                      <p:to>
                                        <p:strVal val="visible"/>
                                      </p:to>
                                    </p:set>
                                    <p:animEffect transition="in" filter="blinds(horizontal)">
                                      <p:cBhvr>
                                        <p:cTn id="81" dur="500"/>
                                        <p:tgtEl>
                                          <p:spTgt spid="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32" grpId="0" animBg="1"/>
      <p:bldP spid="34" grpId="0" animBg="1"/>
      <p:bldP spid="35" grpId="0" animBg="1"/>
      <p:bldP spid="36" grpId="0" animBg="1"/>
      <p:bldP spid="93"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4" name="Bevel 13"/>
          <p:cNvSpPr/>
          <p:nvPr/>
        </p:nvSpPr>
        <p:spPr>
          <a:xfrm>
            <a:off x="5181600" y="1828800"/>
            <a:ext cx="3295680" cy="2057400"/>
          </a:xfrm>
          <a:prstGeom prst="bevel">
            <a:avLst>
              <a:gd name="adj" fmla="val 19923"/>
            </a:avLst>
          </a:prstGeom>
          <a:solidFill>
            <a:schemeClr val="accent2">
              <a:lumMod val="20000"/>
              <a:lumOff val="80000"/>
            </a:schemeClr>
          </a:solidFill>
          <a:effectLst>
            <a:outerShdw blurRad="50800" dist="38100" dir="5400000" algn="t"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bIns="36000" rtlCol="1" anchor="ctr"/>
          <a:lstStyle/>
          <a:p>
            <a:pPr algn="ctr"/>
            <a:r>
              <a:rPr lang="fa-IR" sz="3200" b="1" dirty="0" smtClean="0"/>
              <a:t>خصوصیات بارز نظریه اریکسون:</a:t>
            </a:r>
            <a:endParaRPr lang="fa-IR" sz="3200" b="1" dirty="0">
              <a:solidFill>
                <a:schemeClr val="tx1"/>
              </a:solidFill>
              <a:effectLst>
                <a:outerShdw blurRad="38100" dist="38100" dir="2700000" algn="tl">
                  <a:srgbClr val="000000">
                    <a:alpha val="43137"/>
                  </a:srgbClr>
                </a:outerShdw>
              </a:effectLst>
              <a:cs typeface="B Lotus" pitchFamily="2" charset="-78"/>
            </a:endParaRPr>
          </a:p>
        </p:txBody>
      </p:sp>
      <p:sp>
        <p:nvSpPr>
          <p:cNvPr id="15" name="TextBox 14"/>
          <p:cNvSpPr txBox="1"/>
          <p:nvPr/>
        </p:nvSpPr>
        <p:spPr>
          <a:xfrm>
            <a:off x="685800" y="1828800"/>
            <a:ext cx="3214710" cy="3293209"/>
          </a:xfrm>
          <a:prstGeom prst="rect">
            <a:avLst/>
          </a:prstGeom>
          <a:noFill/>
          <a:ln w="76200">
            <a:solidFill>
              <a:srgbClr val="0070C0"/>
            </a:solidFill>
            <a:prstDash val="sysDot"/>
          </a:ln>
          <a:effectLst>
            <a:outerShdw blurRad="88900" dist="266700" dir="8100000" algn="tr" rotWithShape="0">
              <a:prstClr val="black">
                <a:alpha val="40000"/>
              </a:prstClr>
            </a:outerShdw>
          </a:effectLst>
        </p:spPr>
        <p:txBody>
          <a:bodyPr wrap="square">
            <a:spAutoFit/>
          </a:bodyPr>
          <a:lstStyle/>
          <a:p>
            <a:pPr algn="ctr">
              <a:defRPr/>
            </a:pPr>
            <a:r>
              <a:rPr lang="fa-IR" sz="2800" b="1" dirty="0" smtClean="0">
                <a:solidFill>
                  <a:schemeClr val="bg1"/>
                </a:solidFill>
                <a:cs typeface="B Lotus" pitchFamily="2" charset="-78"/>
              </a:rPr>
              <a:t> </a:t>
            </a:r>
            <a:r>
              <a:rPr lang="fa-IR" sz="3200" b="1" dirty="0" smtClean="0">
                <a:solidFill>
                  <a:schemeClr val="bg2"/>
                </a:solidFill>
                <a:cs typeface="B Lotus" pitchFamily="2" charset="-78"/>
              </a:rPr>
              <a:t>1</a:t>
            </a:r>
            <a:r>
              <a:rPr lang="fa-IR" sz="2800" b="1" dirty="0" smtClean="0">
                <a:solidFill>
                  <a:schemeClr val="bg2"/>
                </a:solidFill>
                <a:cs typeface="B Lotus" pitchFamily="2" charset="-78"/>
              </a:rPr>
              <a:t>-تکیه بر تغییرات رشدی و تکاملی انسان در تمام طول عمر</a:t>
            </a:r>
          </a:p>
          <a:p>
            <a:pPr algn="ctr">
              <a:defRPr/>
            </a:pPr>
            <a:r>
              <a:rPr lang="fa-IR" sz="2800" b="1" dirty="0" smtClean="0">
                <a:solidFill>
                  <a:schemeClr val="bg2"/>
                </a:solidFill>
                <a:cs typeface="B Lotus" pitchFamily="2" charset="-78"/>
              </a:rPr>
              <a:t>2-تمرکز بر انسان سالم نه انسان بیمار </a:t>
            </a:r>
          </a:p>
          <a:p>
            <a:pPr algn="ctr">
              <a:defRPr/>
            </a:pPr>
            <a:r>
              <a:rPr lang="fa-IR" sz="2800" b="1" dirty="0" smtClean="0">
                <a:solidFill>
                  <a:schemeClr val="bg2"/>
                </a:solidFill>
                <a:cs typeface="B Lotus" pitchFamily="2" charset="-78"/>
              </a:rPr>
              <a:t>3</a:t>
            </a:r>
            <a:r>
              <a:rPr lang="fa-IR" sz="2800" b="1" dirty="0" smtClean="0">
                <a:solidFill>
                  <a:schemeClr val="bg2"/>
                </a:solidFill>
                <a:latin typeface="B Nazanin"/>
                <a:cs typeface="B Lotus"/>
              </a:rPr>
              <a:t>- </a:t>
            </a:r>
            <a:r>
              <a:rPr lang="fa-IR" sz="2800" b="1" dirty="0">
                <a:solidFill>
                  <a:schemeClr val="bg2"/>
                </a:solidFill>
                <a:latin typeface="B Nazanin"/>
                <a:cs typeface="B Lotus"/>
              </a:rPr>
              <a:t>توجه به حساسیت و اهمیت هویت در </a:t>
            </a:r>
            <a:r>
              <a:rPr lang="fa-IR" sz="2800" b="1" dirty="0" smtClean="0">
                <a:solidFill>
                  <a:schemeClr val="bg2"/>
                </a:solidFill>
                <a:latin typeface="B Nazanin"/>
                <a:cs typeface="B Lotus"/>
              </a:rPr>
              <a:t>انسان</a:t>
            </a:r>
          </a:p>
          <a:p>
            <a:pPr algn="ctr">
              <a:defRPr/>
            </a:pPr>
            <a:r>
              <a:rPr lang="fa-IR" b="1" dirty="0" smtClean="0">
                <a:solidFill>
                  <a:schemeClr val="bg2"/>
                </a:solidFill>
                <a:cs typeface="B Lotus" pitchFamily="2" charset="-78"/>
              </a:rPr>
              <a:t>{روانشناسی </a:t>
            </a:r>
            <a:r>
              <a:rPr lang="fa-IR" b="1" dirty="0">
                <a:solidFill>
                  <a:schemeClr val="bg2"/>
                </a:solidFill>
                <a:cs typeface="B Lotus" pitchFamily="2" charset="-78"/>
              </a:rPr>
              <a:t>شخصیت ص 75}</a:t>
            </a:r>
            <a:endParaRPr lang="fa-IR" b="1" dirty="0" smtClean="0">
              <a:solidFill>
                <a:schemeClr val="bg2"/>
              </a:solidFill>
              <a:latin typeface="B Nazanin"/>
              <a:cs typeface="B Lotus"/>
            </a:endParaRPr>
          </a:p>
          <a:p>
            <a:pPr algn="just">
              <a:defRPr/>
            </a:pPr>
            <a:endParaRPr lang="en-US" b="1" dirty="0">
              <a:solidFill>
                <a:schemeClr val="bg2"/>
              </a:solidFill>
              <a:effectLst>
                <a:outerShdw blurRad="63500" dist="101600" dir="2700000" algn="tl">
                  <a:srgbClr val="000000">
                    <a:alpha val="43137"/>
                  </a:srgbClr>
                </a:outerShdw>
              </a:effectLst>
              <a:cs typeface="B Lotus" pitchFamily="2" charset="-78"/>
            </a:endParaRPr>
          </a:p>
        </p:txBody>
      </p:sp>
      <p:sp>
        <p:nvSpPr>
          <p:cNvPr id="18"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19"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0"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21"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مراحل رشد</a:t>
            </a:r>
            <a:endParaRPr lang="en-US" sz="1400" b="1" dirty="0">
              <a:solidFill>
                <a:srgbClr val="FFFF00"/>
              </a:solidFill>
              <a:cs typeface="B Homa" pitchFamily="2" charset="-78"/>
            </a:endParaRPr>
          </a:p>
        </p:txBody>
      </p:sp>
      <p:sp>
        <p:nvSpPr>
          <p:cNvPr id="22"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23"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26" name="AutoShape 10"/>
          <p:cNvSpPr>
            <a:spLocks noChangeArrowheads="1"/>
          </p:cNvSpPr>
          <p:nvPr/>
        </p:nvSpPr>
        <p:spPr bwMode="gray">
          <a:xfrm>
            <a:off x="22098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27"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28"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200" b="1" dirty="0" smtClean="0">
                <a:solidFill>
                  <a:schemeClr val="bg2"/>
                </a:solidFill>
                <a:cs typeface="B Homa" pitchFamily="2" charset="-78"/>
              </a:rPr>
              <a:t>ا</a:t>
            </a:r>
            <a:r>
              <a:rPr lang="fa-IR" sz="1400" b="1" dirty="0" smtClean="0">
                <a:solidFill>
                  <a:schemeClr val="bg2"/>
                </a:solidFill>
                <a:cs typeface="B Homa" pitchFamily="2" charset="-78"/>
              </a:rPr>
              <a:t>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4" name="Cloud Callout 13"/>
          <p:cNvSpPr/>
          <p:nvPr/>
        </p:nvSpPr>
        <p:spPr>
          <a:xfrm>
            <a:off x="6400800" y="1066800"/>
            <a:ext cx="2381272" cy="1676399"/>
          </a:xfrm>
          <a:prstGeom prst="cloudCallou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a-IR" sz="2200" b="1" dirty="0" smtClean="0">
                <a:solidFill>
                  <a:schemeClr val="bg1"/>
                </a:solidFill>
                <a:cs typeface="B Nazanin" pitchFamily="2" charset="-78"/>
              </a:rPr>
              <a:t>نظریه اریکسون درباره رشد میانسالی</a:t>
            </a:r>
            <a:endParaRPr lang="en-US" sz="2200" b="1" dirty="0">
              <a:solidFill>
                <a:schemeClr val="bg1"/>
              </a:solidFill>
              <a:cs typeface="B Nazanin" pitchFamily="2" charset="-78"/>
            </a:endParaRPr>
          </a:p>
        </p:txBody>
      </p:sp>
      <p:sp>
        <p:nvSpPr>
          <p:cNvPr id="15" name="Rounded Rectangle 14"/>
          <p:cNvSpPr/>
          <p:nvPr/>
        </p:nvSpPr>
        <p:spPr>
          <a:xfrm>
            <a:off x="990600" y="3124200"/>
            <a:ext cx="6500858" cy="1214446"/>
          </a:xfrm>
          <a:prstGeom prst="roundRect">
            <a:avLst/>
          </a:prstGeom>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fa-IR" sz="2400" b="1" dirty="0" smtClean="0">
                <a:cs typeface="B Nazanin" pitchFamily="2" charset="-78"/>
              </a:rPr>
              <a:t>رشد آدمی با رسیدن به بلوغ به پایان نمیرسد، بلکه جریانی است که مداوم بوده و از  تولد تا بزرگسالی حتی پیری را در بر می گیرد...</a:t>
            </a:r>
            <a:endParaRPr lang="en-US" sz="2400" b="1" dirty="0">
              <a:cs typeface="B Nazanin" pitchFamily="2" charset="-78"/>
            </a:endParaRPr>
          </a:p>
        </p:txBody>
      </p:sp>
      <p:sp>
        <p:nvSpPr>
          <p:cNvPr id="17" name="Rounded Rectangle 16"/>
          <p:cNvSpPr/>
          <p:nvPr/>
        </p:nvSpPr>
        <p:spPr>
          <a:xfrm>
            <a:off x="304800" y="4724400"/>
            <a:ext cx="6934200" cy="1676400"/>
          </a:xfrm>
          <a:prstGeom prst="roundRect">
            <a:avLst/>
          </a:prstGeom>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fa-IR" sz="2400" b="1" dirty="0" smtClean="0">
                <a:solidFill>
                  <a:schemeClr val="bg1"/>
                </a:solidFill>
                <a:cs typeface="B Nazanin" pitchFamily="2" charset="-78"/>
              </a:rPr>
              <a:t>تغییرات بدنی معمولا در طول زندگی ادامه میابد و بر سایر جنبه های شخصیتی و رفتاری فرد تاثیر میگذارد</a:t>
            </a:r>
            <a:r>
              <a:rPr lang="fa-IR" sz="1600" b="1" dirty="0" smtClean="0">
                <a:solidFill>
                  <a:schemeClr val="bg1"/>
                </a:solidFill>
                <a:cs typeface="B Nazanin" pitchFamily="2" charset="-78"/>
              </a:rPr>
              <a:t>.(سایت رشد،شبکه ملی مدارس ایران)</a:t>
            </a:r>
            <a:endParaRPr lang="en-US" sz="2400" dirty="0">
              <a:solidFill>
                <a:schemeClr val="bg1"/>
              </a:solidFill>
              <a:cs typeface="B Nazanin" pitchFamily="2" charset="-78"/>
            </a:endParaRPr>
          </a:p>
        </p:txBody>
      </p:sp>
      <p:sp>
        <p:nvSpPr>
          <p:cNvPr id="18"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19"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0"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21"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22"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23"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رشد میانسالی</a:t>
            </a:r>
            <a:endParaRPr lang="en-US" sz="1400" b="1" dirty="0">
              <a:solidFill>
                <a:srgbClr val="FFFF00"/>
              </a:solidFill>
              <a:cs typeface="B Homa" pitchFamily="2" charset="-78"/>
            </a:endParaRPr>
          </a:p>
        </p:txBody>
      </p:sp>
      <p:sp>
        <p:nvSpPr>
          <p:cNvPr id="26"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27"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28"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linds(horizont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linds(horizont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linds(horizontal)">
                                      <p:cBhvr>
                                        <p:cTn id="2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animBg="1"/>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Ribbon 2"/>
          <p:cNvSpPr/>
          <p:nvPr/>
        </p:nvSpPr>
        <p:spPr>
          <a:xfrm>
            <a:off x="990600" y="1447800"/>
            <a:ext cx="6934200" cy="2209800"/>
          </a:xfrm>
          <a:prstGeom prst="ribbon">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dirty="0">
                <a:latin typeface="B Nazanin"/>
              </a:rPr>
              <a:t>این مرحله، طولانی ترین مرحله است و از اواسط بیست سالگی تا حدود شصت و پنج سالگی ادامه دارد. در طول این مرحله، شخص شغلی را به دست می آورد و فرزندانی را پرورش می دهد که باید از آن ها مراقبت کند.</a:t>
            </a:r>
          </a:p>
        </p:txBody>
      </p:sp>
      <p:pic>
        <p:nvPicPr>
          <p:cNvPr id="2060" name="Picture 12" descr="http://vista.ir/include/articles/images/5f247e4c903a67fba45f95950088eb3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4030" y="3962400"/>
            <a:ext cx="2857500" cy="205232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a:spLocks noChangeArrowheads="1"/>
          </p:cNvSpPr>
          <p:nvPr/>
        </p:nvSpPr>
        <p:spPr bwMode="auto">
          <a:xfrm>
            <a:off x="0" y="0"/>
            <a:ext cx="9144000" cy="7620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8"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9"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10"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11"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3"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رشد میانسالی</a:t>
            </a:r>
            <a:endParaRPr lang="en-US" sz="1400" b="1" dirty="0">
              <a:solidFill>
                <a:srgbClr val="FFFF00"/>
              </a:solidFill>
              <a:cs typeface="B Homa" pitchFamily="2" charset="-78"/>
            </a:endParaRPr>
          </a:p>
        </p:txBody>
      </p:sp>
      <p:sp>
        <p:nvSpPr>
          <p:cNvPr id="14"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5"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16"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146853745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loud Callout 6"/>
          <p:cNvSpPr/>
          <p:nvPr/>
        </p:nvSpPr>
        <p:spPr>
          <a:xfrm>
            <a:off x="6400800" y="838200"/>
            <a:ext cx="2428892" cy="1371600"/>
          </a:xfrm>
          <a:prstGeom prst="cloudCallout">
            <a:avLst>
              <a:gd name="adj1" fmla="val -19068"/>
              <a:gd name="adj2" fmla="val 55227"/>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a-IR" sz="2000" b="1" dirty="0" smtClean="0">
                <a:solidFill>
                  <a:schemeClr val="bg1"/>
                </a:solidFill>
                <a:cs typeface="B Nazanin" pitchFamily="2" charset="-78"/>
              </a:rPr>
              <a:t>مرحله هفتم: زایندگی در برابر رکود</a:t>
            </a:r>
            <a:endParaRPr lang="en-US" sz="2000" b="1" dirty="0">
              <a:solidFill>
                <a:schemeClr val="bg1"/>
              </a:solidFill>
              <a:cs typeface="B Nazanin" pitchFamily="2" charset="-78"/>
            </a:endParaRPr>
          </a:p>
        </p:txBody>
      </p:sp>
      <p:sp>
        <p:nvSpPr>
          <p:cNvPr id="9" name="Vertical Scroll 8"/>
          <p:cNvSpPr/>
          <p:nvPr/>
        </p:nvSpPr>
        <p:spPr>
          <a:xfrm>
            <a:off x="5715008" y="2286000"/>
            <a:ext cx="3428992" cy="4338646"/>
          </a:xfrm>
          <a:prstGeom prst="verticalScroll">
            <a:avLst/>
          </a:prstGeom>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fa-IR" sz="2000" b="1" dirty="0" smtClean="0">
                <a:cs typeface="B Nazanin" pitchFamily="2" charset="-78"/>
              </a:rPr>
              <a:t>فرد به دنبال پاسخ  این سوال است که ایا شخص مفیدی برای خانواده خود بوده است؟ </a:t>
            </a:r>
          </a:p>
          <a:p>
            <a:endParaRPr lang="fa-IR" sz="2000" b="1" dirty="0" smtClean="0">
              <a:cs typeface="B Nazanin" pitchFamily="2" charset="-78"/>
            </a:endParaRPr>
          </a:p>
          <a:p>
            <a:endParaRPr lang="fa-IR" sz="2000" b="1" dirty="0" smtClean="0">
              <a:cs typeface="B Nazanin" pitchFamily="2" charset="-78"/>
            </a:endParaRPr>
          </a:p>
          <a:p>
            <a:endParaRPr lang="fa-IR" sz="2000" b="1" dirty="0" smtClean="0">
              <a:cs typeface="B Nazanin" pitchFamily="2" charset="-78"/>
            </a:endParaRPr>
          </a:p>
          <a:p>
            <a:endParaRPr lang="fa-IR" sz="2000" b="1" dirty="0" smtClean="0">
              <a:cs typeface="B Nazanin" pitchFamily="2" charset="-78"/>
            </a:endParaRPr>
          </a:p>
          <a:p>
            <a:endParaRPr lang="fa-IR" sz="2000" b="1" dirty="0" smtClean="0">
              <a:cs typeface="B Nazanin" pitchFamily="2" charset="-78"/>
            </a:endParaRPr>
          </a:p>
          <a:p>
            <a:endParaRPr lang="en-US" sz="2000" b="1" dirty="0">
              <a:cs typeface="B Nazanin" pitchFamily="2" charset="-78"/>
            </a:endParaRPr>
          </a:p>
        </p:txBody>
      </p:sp>
      <p:sp>
        <p:nvSpPr>
          <p:cNvPr id="10" name="Vertical Scroll 9"/>
          <p:cNvSpPr/>
          <p:nvPr/>
        </p:nvSpPr>
        <p:spPr>
          <a:xfrm>
            <a:off x="0" y="2362200"/>
            <a:ext cx="3500430" cy="4286280"/>
          </a:xfrm>
          <a:prstGeom prst="verticalScroll">
            <a:avLst/>
          </a:prstGeom>
          <a:ln>
            <a:solidFill>
              <a:schemeClr val="accent6">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r>
              <a:rPr lang="fa-IR" sz="2000" b="1" dirty="0" smtClean="0">
                <a:cs typeface="B Nazanin" pitchFamily="2" charset="-78"/>
              </a:rPr>
              <a:t>به اعتقاد اریکسون حس زایندگی ممکن است در مشاغلی نظیر: معلمی، نگارش اثر های علمی، ادبی به جامعه انعکاس یابد. زایندگی مستلزم به فکر دیگران بودن به صورت هدایت نسل بعدی است. </a:t>
            </a:r>
            <a:r>
              <a:rPr lang="fa-IR" sz="1600" dirty="0" smtClean="0">
                <a:cs typeface="B Nazanin" pitchFamily="2" charset="-78"/>
              </a:rPr>
              <a:t>پوران پژوهش، عبدالحسن فرهنگی)</a:t>
            </a:r>
            <a:endParaRPr lang="en-US" sz="2200" dirty="0">
              <a:cs typeface="B Nazanin" pitchFamily="2" charset="-78"/>
            </a:endParaRPr>
          </a:p>
        </p:txBody>
      </p:sp>
      <p:sp>
        <p:nvSpPr>
          <p:cNvPr id="11" name="Flowchart: Punched Tape 10"/>
          <p:cNvSpPr/>
          <p:nvPr/>
        </p:nvSpPr>
        <p:spPr>
          <a:xfrm>
            <a:off x="3352800" y="1981200"/>
            <a:ext cx="2586046" cy="4419600"/>
          </a:xfrm>
          <a:prstGeom prst="flowChartPunchedTape">
            <a:avLst/>
          </a:prstGeom>
          <a:solidFill>
            <a:schemeClr val="accent6"/>
          </a:solidFill>
          <a:ln>
            <a:solidFill>
              <a:schemeClr val="tx1"/>
            </a:solidFill>
          </a:ln>
        </p:spPr>
        <p:style>
          <a:lnRef idx="0">
            <a:schemeClr val="accent6"/>
          </a:lnRef>
          <a:fillRef idx="3">
            <a:schemeClr val="accent6"/>
          </a:fillRef>
          <a:effectRef idx="3">
            <a:schemeClr val="accent6"/>
          </a:effectRef>
          <a:fontRef idx="minor">
            <a:schemeClr val="lt1"/>
          </a:fontRef>
        </p:style>
        <p:txBody>
          <a:bodyPr rtlCol="0" anchor="ctr"/>
          <a:lstStyle/>
          <a:p>
            <a:pPr algn="just"/>
            <a:r>
              <a:rPr lang="fa-IR" b="1" dirty="0" smtClean="0">
                <a:cs typeface="B Nazanin" pitchFamily="2" charset="-78"/>
              </a:rPr>
              <a:t>در واقع این مرحله کوشش های فرد بررای نسل آینده است بسیاری از افراد میانسال از یک سو، بامشاهده ی رشد فرزندان خود، واز سوی دیگر با احساس مو لد بودن در شغل خود، به رضا مندی میرسند، بدین ترتیب در آنها حس زایندگی شکل می گیرد.</a:t>
            </a:r>
            <a:endParaRPr lang="fa-IR" sz="2000" b="1" dirty="0" smtClean="0">
              <a:solidFill>
                <a:schemeClr val="bg1"/>
              </a:solidFill>
              <a:cs typeface="B Nazanin" pitchFamily="2" charset="-78"/>
            </a:endParaRPr>
          </a:p>
        </p:txBody>
      </p:sp>
      <p:cxnSp>
        <p:nvCxnSpPr>
          <p:cNvPr id="13" name="Straight Arrow Connector 12"/>
          <p:cNvCxnSpPr/>
          <p:nvPr/>
        </p:nvCxnSpPr>
        <p:spPr>
          <a:xfrm rot="10800000" flipV="1">
            <a:off x="3143240" y="1071546"/>
            <a:ext cx="2928958" cy="1000132"/>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flipV="1">
            <a:off x="5715008" y="1643050"/>
            <a:ext cx="428628" cy="357190"/>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322495" y="1678769"/>
            <a:ext cx="571504" cy="214314"/>
          </a:xfrm>
          <a:prstGeom prst="straightConnector1">
            <a:avLst/>
          </a:prstGeom>
          <a:ln>
            <a:solidFill>
              <a:schemeClr val="accent6">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2"/>
          <p:cNvSpPr>
            <a:spLocks noChangeArrowheads="1"/>
          </p:cNvSpPr>
          <p:nvPr/>
        </p:nvSpPr>
        <p:spPr bwMode="auto">
          <a:xfrm>
            <a:off x="0" y="0"/>
            <a:ext cx="9144000" cy="7620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25"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مقدمه</a:t>
            </a:r>
            <a:endParaRPr lang="en-US" b="1" dirty="0">
              <a:solidFill>
                <a:schemeClr val="bg2"/>
              </a:solidFill>
              <a:cs typeface="B Homa" pitchFamily="2" charset="-78"/>
            </a:endParaRPr>
          </a:p>
        </p:txBody>
      </p:sp>
      <p:sp>
        <p:nvSpPr>
          <p:cNvPr id="26"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بحران هویت</a:t>
            </a:r>
            <a:endParaRPr lang="en-US" b="1" dirty="0">
              <a:solidFill>
                <a:schemeClr val="bg2"/>
              </a:solidFill>
              <a:cs typeface="B Homa" pitchFamily="2" charset="-78"/>
            </a:endParaRPr>
          </a:p>
        </p:txBody>
      </p:sp>
      <p:sp>
        <p:nvSpPr>
          <p:cNvPr id="27"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نظریه اریکسون</a:t>
            </a:r>
            <a:endParaRPr lang="en-US" b="1" dirty="0">
              <a:solidFill>
                <a:schemeClr val="bg2"/>
              </a:solidFill>
              <a:cs typeface="B Homa" pitchFamily="2" charset="-78"/>
            </a:endParaRPr>
          </a:p>
        </p:txBody>
      </p:sp>
      <p:sp>
        <p:nvSpPr>
          <p:cNvPr id="28"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مراحل رشد</a:t>
            </a:r>
            <a:endParaRPr lang="en-US" b="1" dirty="0">
              <a:solidFill>
                <a:schemeClr val="bg2"/>
              </a:solidFill>
              <a:cs typeface="B Homa" pitchFamily="2" charset="-78"/>
            </a:endParaRPr>
          </a:p>
        </p:txBody>
      </p:sp>
      <p:sp>
        <p:nvSpPr>
          <p:cNvPr id="29"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خصوصیات نظریه</a:t>
            </a:r>
            <a:endParaRPr lang="en-US" b="1" dirty="0">
              <a:solidFill>
                <a:schemeClr val="bg2"/>
              </a:solidFill>
              <a:cs typeface="B Homa" pitchFamily="2" charset="-78"/>
            </a:endParaRPr>
          </a:p>
        </p:txBody>
      </p:sp>
      <p:sp>
        <p:nvSpPr>
          <p:cNvPr id="30"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chemeClr val="bg2"/>
                </a:solidFill>
                <a:cs typeface="B Homa" pitchFamily="2" charset="-78"/>
              </a:rPr>
              <a:t>رشد میانسالی</a:t>
            </a:r>
            <a:endParaRPr lang="en-US" b="1" dirty="0">
              <a:solidFill>
                <a:schemeClr val="bg2"/>
              </a:solidFill>
              <a:cs typeface="B Homa" pitchFamily="2" charset="-78"/>
            </a:endParaRPr>
          </a:p>
        </p:txBody>
      </p:sp>
      <p:sp>
        <p:nvSpPr>
          <p:cNvPr id="31"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b="1" dirty="0" smtClean="0">
                <a:solidFill>
                  <a:srgbClr val="FFFF00"/>
                </a:solidFill>
                <a:cs typeface="B Homa" pitchFamily="2" charset="-78"/>
              </a:rPr>
              <a:t>مرحله هفتم</a:t>
            </a:r>
            <a:endParaRPr lang="en-US" b="1" dirty="0">
              <a:solidFill>
                <a:srgbClr val="FFFF00"/>
              </a:solidFill>
              <a:cs typeface="B Homa" pitchFamily="2" charset="-78"/>
            </a:endParaRPr>
          </a:p>
        </p:txBody>
      </p:sp>
      <p:sp>
        <p:nvSpPr>
          <p:cNvPr id="32"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2000" b="1" dirty="0">
                <a:solidFill>
                  <a:schemeClr val="bg2"/>
                </a:solidFill>
                <a:cs typeface="B Homa" pitchFamily="2" charset="-78"/>
              </a:rPr>
              <a:t>بحران های دوره</a:t>
            </a:r>
            <a:endParaRPr lang="en-US" sz="2000" b="1" dirty="0">
              <a:solidFill>
                <a:schemeClr val="bg2"/>
              </a:solidFill>
              <a:cs typeface="B Homa" pitchFamily="2" charset="-78"/>
            </a:endParaRPr>
          </a:p>
        </p:txBody>
      </p:sp>
      <p:sp>
        <p:nvSpPr>
          <p:cNvPr id="33"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2000" b="1" dirty="0">
                <a:solidFill>
                  <a:schemeClr val="bg2"/>
                </a:solidFill>
                <a:cs typeface="B Homa" pitchFamily="2" charset="-78"/>
              </a:rPr>
              <a:t>انتقادهای وارده</a:t>
            </a:r>
            <a:endParaRPr lang="en-US" sz="20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500"/>
                                        <p:tgtEl>
                                          <p:spTgt spid="7"/>
                                        </p:tgtEl>
                                      </p:cBhvr>
                                    </p:animEffect>
                                  </p:childTnLst>
                                </p:cTn>
                              </p:par>
                            </p:childTnLst>
                          </p:cTn>
                        </p:par>
                        <p:par>
                          <p:cTn id="8" fill="hold">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diamond(in)">
                                      <p:cBhvr>
                                        <p:cTn id="11" dur="500"/>
                                        <p:tgtEl>
                                          <p:spTgt spid="9"/>
                                        </p:tgtEl>
                                      </p:cBhvr>
                                    </p:animEffect>
                                  </p:childTnLst>
                                </p:cTn>
                              </p:par>
                            </p:childTnLst>
                          </p:cTn>
                        </p:par>
                        <p:par>
                          <p:cTn id="12" fill="hold">
                            <p:stCondLst>
                              <p:cond delay="1000"/>
                            </p:stCondLst>
                            <p:childTnLst>
                              <p:par>
                                <p:cTn id="13" presetID="8" presetClass="entr" presetSubtype="16"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amond(in)">
                                      <p:cBhvr>
                                        <p:cTn id="15" dur="500"/>
                                        <p:tgtEl>
                                          <p:spTgt spid="11"/>
                                        </p:tgtEl>
                                      </p:cBhvr>
                                    </p:animEffect>
                                  </p:childTnLst>
                                </p:cTn>
                              </p:par>
                            </p:childTnLst>
                          </p:cTn>
                        </p:par>
                        <p:par>
                          <p:cTn id="16" fill="hold">
                            <p:stCondLst>
                              <p:cond delay="1500"/>
                            </p:stCondLst>
                            <p:childTnLst>
                              <p:par>
                                <p:cTn id="17" presetID="8" presetClass="entr" presetSubtype="16"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diamond(in)">
                                      <p:cBhvr>
                                        <p:cTn id="19" dur="500"/>
                                        <p:tgtEl>
                                          <p:spTgt spid="10"/>
                                        </p:tgtEl>
                                      </p:cBhvr>
                                    </p:animEffect>
                                  </p:childTnLst>
                                </p:cTn>
                              </p:par>
                            </p:childTnLst>
                          </p:cTn>
                        </p:par>
                        <p:par>
                          <p:cTn id="20" fill="hold">
                            <p:stCondLst>
                              <p:cond delay="2000"/>
                            </p:stCondLst>
                            <p:childTnLst>
                              <p:par>
                                <p:cTn id="21" presetID="2" presetClass="entr" presetSubtype="4" fill="hold" nodeType="after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ppt_x"/>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childTnLst>
                          </p:cTn>
                        </p:par>
                        <p:par>
                          <p:cTn id="25" fill="hold">
                            <p:stCondLst>
                              <p:cond delay="2500"/>
                            </p:stCondLst>
                            <p:childTnLst>
                              <p:par>
                                <p:cTn id="26" presetID="2" presetClass="entr" presetSubtype="4" fill="hold" nodeType="after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par>
                          <p:cTn id="30" fill="hold">
                            <p:stCondLst>
                              <p:cond delay="3000"/>
                            </p:stCondLst>
                            <p:childTnLst>
                              <p:par>
                                <p:cTn id="31" presetID="2" presetClass="entr" presetSubtype="4" fill="hold" nodeType="after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blinds(horizontal)">
                                      <p:cBhvr>
                                        <p:cTn id="39"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76200" y="-5588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5" name="5-Point Star 14"/>
          <p:cNvSpPr/>
          <p:nvPr/>
        </p:nvSpPr>
        <p:spPr>
          <a:xfrm>
            <a:off x="5486400" y="1066800"/>
            <a:ext cx="3200400" cy="2209800"/>
          </a:xfrm>
          <a:prstGeom prst="star5">
            <a:avLst/>
          </a:prstGeom>
        </p:spPr>
        <p:style>
          <a:lnRef idx="3">
            <a:schemeClr val="lt1"/>
          </a:lnRef>
          <a:fillRef idx="1">
            <a:schemeClr val="accent6"/>
          </a:fillRef>
          <a:effectRef idx="1">
            <a:schemeClr val="accent6"/>
          </a:effectRef>
          <a:fontRef idx="minor">
            <a:schemeClr val="lt1"/>
          </a:fontRef>
        </p:style>
        <p:txBody>
          <a:bodyPr rtlCol="1" anchor="ctr"/>
          <a:lstStyle/>
          <a:p>
            <a:pPr algn="ctr"/>
            <a:endParaRPr lang="fa-IR"/>
          </a:p>
        </p:txBody>
      </p:sp>
      <p:sp>
        <p:nvSpPr>
          <p:cNvPr id="18" name="Folded Corner 17"/>
          <p:cNvSpPr/>
          <p:nvPr/>
        </p:nvSpPr>
        <p:spPr>
          <a:xfrm>
            <a:off x="1219200" y="2057400"/>
            <a:ext cx="3429000" cy="3962400"/>
          </a:xfrm>
          <a:prstGeom prst="foldedCorner">
            <a:avLst>
              <a:gd name="adj" fmla="val 25993"/>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defRPr/>
            </a:pPr>
            <a:r>
              <a:rPr lang="fa-IR" b="1" dirty="0" smtClean="0">
                <a:cs typeface="B Nazanin" pitchFamily="2" charset="-78"/>
              </a:rPr>
              <a:t> از جنبه فردی، افراد میانسال احساس می کنند که احتیاج دارند دیگران به آنها نیاز داشته باشند یعنی خدمتی بکنند که بعد از مرگشان باقی بماند</a:t>
            </a:r>
          </a:p>
          <a:p>
            <a:pPr>
              <a:defRPr/>
            </a:pPr>
            <a:r>
              <a:rPr lang="fa-IR" b="1" dirty="0" smtClean="0">
                <a:cs typeface="B Nazanin" pitchFamily="2" charset="-78"/>
              </a:rPr>
              <a:t> از جنبه فرهنگی، جامعه نوعی زمان بندی اجتماعی را برای زایندگی در میا نسالی تحمیل می کند که بزرگسالان را ملزم می دارد تا از طریق نقش خود به عنوان پدر ومادر، معلم، مشاور، رهبر، مسئولیت نسل بعدی را به عهده بگیرند.</a:t>
            </a:r>
            <a:r>
              <a:rPr lang="fa-IR" sz="1600" b="1" dirty="0" smtClean="0">
                <a:cs typeface="B Nazanin" pitchFamily="2" charset="-78"/>
              </a:rPr>
              <a:t>(</a:t>
            </a:r>
            <a:r>
              <a:rPr lang="fa-IR" sz="1600" dirty="0" smtClean="0">
                <a:cs typeface="B Nazanin" pitchFamily="2" charset="-78"/>
              </a:rPr>
              <a:t>پوران پژوهش، عبدالحسن فرهنگی)</a:t>
            </a:r>
            <a:endParaRPr lang="fa-IR" dirty="0" smtClean="0">
              <a:solidFill>
                <a:schemeClr val="bg2"/>
              </a:solidFill>
              <a:cs typeface="B Lotus" pitchFamily="2" charset="-78"/>
            </a:endParaRPr>
          </a:p>
        </p:txBody>
      </p:sp>
      <p:pic>
        <p:nvPicPr>
          <p:cNvPr id="19" name="Picture 4" descr="http://media.isna.ir/content/50-141.jpg/2"/>
          <p:cNvPicPr>
            <a:picLocks noChangeAspect="1" noChangeArrowheads="1"/>
          </p:cNvPicPr>
          <p:nvPr/>
        </p:nvPicPr>
        <p:blipFill>
          <a:blip r:embed="rId3" cstate="print"/>
          <a:srcRect/>
          <a:stretch>
            <a:fillRect/>
          </a:stretch>
        </p:blipFill>
        <p:spPr bwMode="auto">
          <a:xfrm>
            <a:off x="5257800" y="3886200"/>
            <a:ext cx="3505200" cy="2743200"/>
          </a:xfrm>
          <a:prstGeom prst="rect">
            <a:avLst/>
          </a:prstGeom>
          <a:noFill/>
          <a:ln w="9525">
            <a:noFill/>
            <a:miter lim="800000"/>
            <a:headEnd/>
            <a:tailEnd/>
          </a:ln>
        </p:spPr>
      </p:pic>
      <p:sp>
        <p:nvSpPr>
          <p:cNvPr id="17"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20"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1"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22"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23"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26"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27"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مرحله 7</a:t>
            </a:r>
            <a:endParaRPr lang="en-US" sz="1400" b="1" dirty="0">
              <a:solidFill>
                <a:srgbClr val="FFFF00"/>
              </a:solidFill>
              <a:cs typeface="B Homa" pitchFamily="2" charset="-78"/>
            </a:endParaRPr>
          </a:p>
        </p:txBody>
      </p:sp>
      <p:sp>
        <p:nvSpPr>
          <p:cNvPr id="28"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31"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a:t>
            </a:r>
            <a:r>
              <a:rPr lang="fa-IR" sz="1400" b="1" dirty="0">
                <a:solidFill>
                  <a:schemeClr val="bg2"/>
                </a:solidFill>
                <a:cs typeface="B Homa" pitchFamily="2" charset="-78"/>
              </a:rPr>
              <a:t>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100" y="0"/>
            <a:ext cx="9144000" cy="914400"/>
          </a:xfrm>
          <a:prstGeom prst="rect">
            <a:avLst/>
          </a:prstGeom>
          <a:solidFill>
            <a:srgbClr val="522100"/>
          </a:solidFill>
          <a:ln w="9525">
            <a:solidFill>
              <a:schemeClr val="accent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26626" name="Rectangle 2"/>
          <p:cNvSpPr>
            <a:spLocks noChangeArrowheads="1"/>
          </p:cNvSpPr>
          <p:nvPr/>
        </p:nvSpPr>
        <p:spPr bwMode="auto">
          <a:xfrm>
            <a:off x="914400" y="1493223"/>
            <a:ext cx="70866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200" b="0" i="0" u="none" strike="noStrike" cap="none" normalizeH="0" baseline="0" dirty="0" smtClean="0">
                <a:ln>
                  <a:noFill/>
                </a:ln>
                <a:solidFill>
                  <a:schemeClr val="tx1"/>
                </a:solidFill>
                <a:effectLst/>
                <a:latin typeface="Calibri" pitchFamily="34" charset="0"/>
                <a:ea typeface="Calibri" pitchFamily="34" charset="0"/>
                <a:cs typeface="B Nazanin" pitchFamily="2" charset="-78"/>
              </a:rPr>
              <a:t>1.از تولد تا یک ماهگی:  مرحله تطبیق یا سازش کلی با محیط و مرحله بازسازی فعالیت های فیزیو لوژیک است..</a:t>
            </a:r>
            <a:endParaRPr kumimoji="0" lang="fa-IR" sz="2200" b="0" i="0" u="none" strike="noStrike" cap="none" normalizeH="0" baseline="0" dirty="0" smtClean="0">
              <a:ln>
                <a:noFill/>
              </a:ln>
              <a:solidFill>
                <a:schemeClr val="tx1"/>
              </a:solidFill>
              <a:effectLst/>
              <a:latin typeface="Arial" pitchFamily="34" charset="0"/>
              <a:cs typeface="B Nazanin" pitchFamily="2" charset="-78"/>
            </a:endParaRPr>
          </a:p>
        </p:txBody>
      </p:sp>
      <p:sp>
        <p:nvSpPr>
          <p:cNvPr id="19" name="Oval 18"/>
          <p:cNvSpPr/>
          <p:nvPr/>
        </p:nvSpPr>
        <p:spPr>
          <a:xfrm>
            <a:off x="0" y="2590800"/>
            <a:ext cx="9144000" cy="1524000"/>
          </a:xfrm>
          <a:prstGeom prst="ellipse">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b="1" dirty="0" smtClean="0"/>
              <a:t>کسانی که در این مرحله موفق باشند، حس خواهند کرد که از طریق فعال بودن در خانه و اجتماع خود، در کار جهان مشارکت دارند. آن‌هایی که در به دست آوردن این مهارت ناموفق باشند، حس غیرفعال بودن، رکود و درگیر نبودن در کار دنیا را پیدا خواهند کرد</a:t>
            </a:r>
            <a:r>
              <a:rPr lang="fa-IR" b="1" dirty="0" smtClean="0"/>
              <a:t>. </a:t>
            </a:r>
            <a:endParaRPr lang="fa-IR" dirty="0"/>
          </a:p>
        </p:txBody>
      </p:sp>
      <p:sp>
        <p:nvSpPr>
          <p:cNvPr id="17"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18"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0"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21"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22"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23"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26"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مرحله 7</a:t>
            </a:r>
            <a:endParaRPr lang="en-US" sz="1400" b="1" dirty="0">
              <a:solidFill>
                <a:srgbClr val="FFFF00"/>
              </a:solidFill>
              <a:cs typeface="B Homa" pitchFamily="2" charset="-78"/>
            </a:endParaRPr>
          </a:p>
        </p:txBody>
      </p:sp>
      <p:sp>
        <p:nvSpPr>
          <p:cNvPr id="27"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28"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circle(in)">
                                      <p:cBhvr>
                                        <p:cTn id="7" dur="2000"/>
                                        <p:tgtEl>
                                          <p:spTgt spid="2662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endParaRPr lang="fa-IR" dirty="0"/>
          </a:p>
        </p:txBody>
      </p:sp>
      <p:sp>
        <p:nvSpPr>
          <p:cNvPr id="3" name="Cloud 2"/>
          <p:cNvSpPr/>
          <p:nvPr/>
        </p:nvSpPr>
        <p:spPr>
          <a:xfrm>
            <a:off x="4800600" y="990600"/>
            <a:ext cx="3124200" cy="18288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smtClean="0"/>
              <a:t>بحران های این دوره:</a:t>
            </a:r>
          </a:p>
          <a:p>
            <a:pPr algn="ctr"/>
            <a:r>
              <a:rPr lang="fa-IR" sz="2000" b="1" dirty="0" smtClean="0">
                <a:solidFill>
                  <a:schemeClr val="accent6">
                    <a:lumMod val="60000"/>
                    <a:lumOff val="40000"/>
                  </a:schemeClr>
                </a:solidFill>
              </a:rPr>
              <a:t>خلاقیت در برابر رکود</a:t>
            </a:r>
          </a:p>
          <a:p>
            <a:pPr algn="ctr"/>
            <a:endParaRPr lang="fa-IR" dirty="0"/>
          </a:p>
        </p:txBody>
      </p:sp>
      <p:sp>
        <p:nvSpPr>
          <p:cNvPr id="4" name="Parallelogram 3"/>
          <p:cNvSpPr/>
          <p:nvPr/>
        </p:nvSpPr>
        <p:spPr>
          <a:xfrm>
            <a:off x="1066800" y="2819400"/>
            <a:ext cx="5105400" cy="2819400"/>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1600" dirty="0">
                <a:solidFill>
                  <a:schemeClr val="bg2">
                    <a:lumMod val="90000"/>
                  </a:schemeClr>
                </a:solidFill>
              </a:rPr>
              <a:t>خلاقیت شامل تولید مثل و مراقبت از فرزندان است تا آن ها بتوانند خود از عهده ی </a:t>
            </a:r>
            <a:r>
              <a:rPr lang="fa-IR" sz="1600" dirty="0" smtClean="0">
                <a:solidFill>
                  <a:schemeClr val="bg2">
                    <a:lumMod val="90000"/>
                  </a:schemeClr>
                </a:solidFill>
              </a:rPr>
              <a:t> نیازهایشان </a:t>
            </a:r>
            <a:r>
              <a:rPr lang="fa-IR" sz="1600" dirty="0">
                <a:solidFill>
                  <a:schemeClr val="bg2">
                    <a:lumMod val="90000"/>
                  </a:schemeClr>
                </a:solidFill>
              </a:rPr>
              <a:t>برآیند. خلاقیت هم چنین شامل ثمر بخش بودن در تلاش ها، تفریحات و سرگرمی های زندگی است. غالبا در طول سال های بزرگسالی، شخص از پیشرفت باز می ماند. ناتوانی در اهمیت دادن به دیگران یا علاقه ی خودخواهانه به زیاده روی های فرد، به رکود می انجامد. موفقیت در این مرحله، به مزیت اهمیت دادن منجر می شود: علاقه به آن چه فرد به صورت </a:t>
            </a:r>
            <a:r>
              <a:rPr lang="fa-IR" dirty="0">
                <a:solidFill>
                  <a:schemeClr val="bg2">
                    <a:lumMod val="90000"/>
                  </a:schemeClr>
                </a:solidFill>
              </a:rPr>
              <a:t>زیستی و مادی به وجود آورده است</a:t>
            </a:r>
            <a:r>
              <a:rPr lang="fa-IR" sz="1400" dirty="0" smtClean="0">
                <a:solidFill>
                  <a:schemeClr val="bg2">
                    <a:lumMod val="90000"/>
                  </a:schemeClr>
                </a:solidFill>
              </a:rPr>
              <a:t>.(تبیان</a:t>
            </a:r>
            <a:r>
              <a:rPr lang="fa-IR" sz="1400" dirty="0">
                <a:solidFill>
                  <a:schemeClr val="bg2">
                    <a:lumMod val="90000"/>
                  </a:schemeClr>
                </a:solidFill>
              </a:rPr>
              <a:t>)</a:t>
            </a:r>
          </a:p>
        </p:txBody>
      </p:sp>
      <p:sp>
        <p:nvSpPr>
          <p:cNvPr id="5" name="Rectangle 2"/>
          <p:cNvSpPr>
            <a:spLocks noChangeArrowheads="1"/>
          </p:cNvSpPr>
          <p:nvPr/>
        </p:nvSpPr>
        <p:spPr bwMode="auto">
          <a:xfrm>
            <a:off x="69850" y="-76200"/>
            <a:ext cx="9074150" cy="990600"/>
          </a:xfrm>
          <a:prstGeom prst="rect">
            <a:avLst/>
          </a:prstGeom>
          <a:solidFill>
            <a:srgbClr val="522100"/>
          </a:solidFill>
          <a:ln w="9525">
            <a:solidFill>
              <a:schemeClr val="accent2">
                <a:lumMod val="60000"/>
                <a:lumOff val="40000"/>
              </a:schemeClr>
            </a:solidFill>
            <a:miter lim="800000"/>
            <a:headEnd/>
            <a:tailEnd/>
          </a:ln>
        </p:spPr>
        <p:txBody>
          <a:bodyPr wrap="none" anchor="ctr"/>
          <a:lstStyle/>
          <a:p>
            <a:endParaRPr lang="fa-IR">
              <a:solidFill>
                <a:schemeClr val="accent2">
                  <a:lumMod val="60000"/>
                  <a:lumOff val="40000"/>
                </a:schemeClr>
              </a:solidFill>
            </a:endParaRPr>
          </a:p>
        </p:txBody>
      </p:sp>
      <p:sp>
        <p:nvSpPr>
          <p:cNvPr id="7" name="AutoShape 9"/>
          <p:cNvSpPr>
            <a:spLocks noChangeArrowheads="1"/>
          </p:cNvSpPr>
          <p:nvPr/>
        </p:nvSpPr>
        <p:spPr bwMode="gray">
          <a:xfrm>
            <a:off x="7467600" y="228600"/>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8"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9"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1"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3"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rgbClr val="FFFF00"/>
                </a:solidFill>
                <a:cs typeface="B Homa" pitchFamily="2" charset="-78"/>
              </a:rPr>
              <a:t>بحران های دوره</a:t>
            </a:r>
            <a:endParaRPr lang="en-US" sz="1400" b="1" dirty="0">
              <a:solidFill>
                <a:srgbClr val="FFFF00"/>
              </a:solidFill>
              <a:cs typeface="B Homa" pitchFamily="2" charset="-78"/>
            </a:endParaRPr>
          </a:p>
        </p:txBody>
      </p:sp>
      <p:sp>
        <p:nvSpPr>
          <p:cNvPr id="14"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a:t>
            </a:r>
            <a:r>
              <a:rPr lang="fa-IR" sz="1400" b="1" dirty="0">
                <a:solidFill>
                  <a:schemeClr val="bg2"/>
                </a:solidFill>
                <a:cs typeface="B Homa" pitchFamily="2" charset="-78"/>
              </a:rPr>
              <a:t>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1467333277"/>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extBox 7"/>
          <p:cNvSpPr txBox="1"/>
          <p:nvPr/>
        </p:nvSpPr>
        <p:spPr>
          <a:xfrm>
            <a:off x="3352800" y="457200"/>
            <a:ext cx="2286000" cy="646331"/>
          </a:xfrm>
          <a:prstGeom prst="rect">
            <a:avLst/>
          </a:prstGeom>
          <a:noFill/>
        </p:spPr>
        <p:txBody>
          <a:bodyPr wrap="square" rtlCol="1">
            <a:spAutoFit/>
          </a:bodyPr>
          <a:lstStyle/>
          <a:p>
            <a:pPr algn="ctr"/>
            <a:r>
              <a:rPr lang="fa-IR" dirty="0" smtClean="0">
                <a:solidFill>
                  <a:schemeClr val="bg2"/>
                </a:solidFill>
              </a:rPr>
              <a:t>پردیس امام سجاد (ع) بیرجند</a:t>
            </a:r>
            <a:endParaRPr lang="fa-IR" dirty="0">
              <a:solidFill>
                <a:schemeClr val="bg2"/>
              </a:solidFill>
            </a:endParaRPr>
          </a:p>
        </p:txBody>
      </p:sp>
      <p:sp>
        <p:nvSpPr>
          <p:cNvPr id="9" name="Rectangle 8"/>
          <p:cNvSpPr/>
          <p:nvPr/>
        </p:nvSpPr>
        <p:spPr>
          <a:xfrm>
            <a:off x="1752600" y="2667000"/>
            <a:ext cx="6172200" cy="2185214"/>
          </a:xfrm>
          <a:prstGeom prst="rect">
            <a:avLst/>
          </a:prstGeom>
        </p:spPr>
        <p:txBody>
          <a:bodyPr wrap="square">
            <a:spAutoFit/>
          </a:bodyPr>
          <a:lstStyle/>
          <a:p>
            <a:pPr algn="ctr"/>
            <a:r>
              <a:rPr lang="fa-IR" sz="3600" b="1" dirty="0" smtClean="0">
                <a:solidFill>
                  <a:schemeClr val="bg2"/>
                </a:solidFill>
                <a:cs typeface="B Nazanin" pitchFamily="2" charset="-78"/>
              </a:rPr>
              <a:t>نظریه روانی اجتماعی اریکسون</a:t>
            </a:r>
          </a:p>
          <a:p>
            <a:pPr algn="ctr"/>
            <a:r>
              <a:rPr lang="fa-IR" sz="3600" b="1" dirty="0" smtClean="0">
                <a:solidFill>
                  <a:schemeClr val="bg2"/>
                </a:solidFill>
                <a:cs typeface="B Nazanin" pitchFamily="2" charset="-78"/>
              </a:rPr>
              <a:t>با محوریت </a:t>
            </a:r>
          </a:p>
          <a:p>
            <a:pPr algn="ctr"/>
            <a:r>
              <a:rPr lang="fa-IR" sz="3600" b="1" dirty="0" smtClean="0">
                <a:solidFill>
                  <a:schemeClr val="bg2"/>
                </a:solidFill>
                <a:cs typeface="B Nazanin" pitchFamily="2" charset="-78"/>
              </a:rPr>
              <a:t>دوره میانسالی</a:t>
            </a:r>
          </a:p>
          <a:p>
            <a:pPr algn="ctr"/>
            <a:endParaRPr lang="fa-IR" sz="2800" b="1" dirty="0" smtClean="0">
              <a:solidFill>
                <a:schemeClr val="bg2"/>
              </a:solidFill>
              <a:cs typeface="B Nazanin" pitchFamily="2" charset="-78"/>
            </a:endParaRPr>
          </a:p>
        </p:txBody>
      </p:sp>
      <p:sp>
        <p:nvSpPr>
          <p:cNvPr id="14" name="TextBox 13"/>
          <p:cNvSpPr txBox="1"/>
          <p:nvPr/>
        </p:nvSpPr>
        <p:spPr>
          <a:xfrm>
            <a:off x="4038600" y="6324600"/>
            <a:ext cx="1143000" cy="307777"/>
          </a:xfrm>
          <a:prstGeom prst="rect">
            <a:avLst/>
          </a:prstGeom>
          <a:noFill/>
        </p:spPr>
        <p:txBody>
          <a:bodyPr wrap="square" rtlCol="1">
            <a:spAutoFit/>
          </a:bodyPr>
          <a:lstStyle/>
          <a:p>
            <a:pPr algn="ctr"/>
            <a:r>
              <a:rPr lang="fa-IR" sz="1400" b="1" dirty="0" smtClean="0">
                <a:solidFill>
                  <a:schemeClr val="bg2"/>
                </a:solidFill>
                <a:latin typeface=" b zar"/>
                <a:cs typeface="B Nazanin" pitchFamily="2" charset="-78"/>
              </a:rPr>
              <a:t>پاییز 93</a:t>
            </a:r>
            <a:endParaRPr lang="fa-IR" sz="1200" dirty="0">
              <a:solidFill>
                <a:schemeClr val="bg2"/>
              </a:solidFill>
              <a:cs typeface="B Nazanin" pitchFamily="2" charset="-78"/>
            </a:endParaRPr>
          </a:p>
        </p:txBody>
      </p:sp>
      <p:pic>
        <p:nvPicPr>
          <p:cNvPr id="1026" name="Picture 2" descr="C:\Users\asus\Desktop\index.jpg"/>
          <p:cNvPicPr>
            <a:picLocks noChangeAspect="1" noChangeArrowheads="1"/>
          </p:cNvPicPr>
          <p:nvPr/>
        </p:nvPicPr>
        <p:blipFill>
          <a:blip r:embed="rId3" cstate="print"/>
          <a:srcRect/>
          <a:stretch>
            <a:fillRect/>
          </a:stretch>
        </p:blipFill>
        <p:spPr bwMode="auto">
          <a:xfrm>
            <a:off x="3886200" y="1143000"/>
            <a:ext cx="1143000" cy="1438275"/>
          </a:xfrm>
          <a:prstGeom prst="rect">
            <a:avLst/>
          </a:prstGeom>
          <a:noFill/>
        </p:spPr>
      </p:pic>
      <p:pic>
        <p:nvPicPr>
          <p:cNvPr id="7" name="Picture 2" descr="C:\Users\asus\Desktop\New folder\index.jpg"/>
          <p:cNvPicPr>
            <a:picLocks noChangeAspect="1" noChangeArrowheads="1"/>
          </p:cNvPicPr>
          <p:nvPr/>
        </p:nvPicPr>
        <p:blipFill>
          <a:blip r:embed="rId4" cstate="print"/>
          <a:srcRect/>
          <a:stretch>
            <a:fillRect/>
          </a:stretch>
        </p:blipFill>
        <p:spPr bwMode="auto">
          <a:xfrm>
            <a:off x="152400" y="2743200"/>
            <a:ext cx="2209800" cy="38862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6-Point Star 2"/>
          <p:cNvSpPr/>
          <p:nvPr/>
        </p:nvSpPr>
        <p:spPr>
          <a:xfrm>
            <a:off x="2362200" y="1905000"/>
            <a:ext cx="3581400" cy="2819400"/>
          </a:xfrm>
          <a:prstGeom prst="star6">
            <a:avLst/>
          </a:prstGeom>
        </p:spPr>
        <p:style>
          <a:lnRef idx="2">
            <a:schemeClr val="accent1">
              <a:shade val="50000"/>
            </a:schemeClr>
          </a:lnRef>
          <a:fillRef idx="1003">
            <a:schemeClr val="lt2"/>
          </a:fillRef>
          <a:effectRef idx="0">
            <a:schemeClr val="accent1"/>
          </a:effectRef>
          <a:fontRef idx="minor">
            <a:schemeClr val="lt1"/>
          </a:fontRef>
        </p:style>
        <p:txBody>
          <a:bodyPr rtlCol="1" anchor="ctr"/>
          <a:lstStyle/>
          <a:p>
            <a:pPr algn="ctr"/>
            <a:r>
              <a:rPr lang="fa-IR" dirty="0" smtClean="0">
                <a:cs typeface="B Nazanin" panose="00000400000000000000" pitchFamily="2" charset="-78"/>
              </a:rPr>
              <a:t>برخی از روانشناسان (مانند یونگ، </a:t>
            </a:r>
            <a:r>
              <a:rPr lang="fa-IR" dirty="0" err="1" smtClean="0">
                <a:cs typeface="B Nazanin" panose="00000400000000000000" pitchFamily="2" charset="-78"/>
              </a:rPr>
              <a:t>اریکسون</a:t>
            </a:r>
            <a:r>
              <a:rPr lang="fa-IR" dirty="0" smtClean="0">
                <a:cs typeface="B Nazanin" panose="00000400000000000000" pitchFamily="2" charset="-78"/>
              </a:rPr>
              <a:t>، و </a:t>
            </a:r>
            <a:r>
              <a:rPr lang="fa-IR" dirty="0" err="1" smtClean="0">
                <a:cs typeface="B Nazanin" panose="00000400000000000000" pitchFamily="2" charset="-78"/>
              </a:rPr>
              <a:t>یلانت</a:t>
            </a:r>
            <a:r>
              <a:rPr lang="fa-IR" dirty="0" smtClean="0">
                <a:cs typeface="B Nazanin" panose="00000400000000000000" pitchFamily="2" charset="-78"/>
              </a:rPr>
              <a:t>) بروز بحران میانسالی را امری قطعی تلقی می کنند</a:t>
            </a:r>
            <a:r>
              <a:rPr lang="fa-IR" sz="1200" dirty="0" smtClean="0"/>
              <a:t>.(لطف آبادی-حسین)</a:t>
            </a:r>
            <a:endParaRPr lang="fa-IR" sz="1200" dirty="0"/>
          </a:p>
        </p:txBody>
      </p:sp>
      <p:pic>
        <p:nvPicPr>
          <p:cNvPr id="3074" name="Picture 2"/>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0" y="-152400"/>
            <a:ext cx="9144000" cy="1148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AutoShape 6"/>
          <p:cNvSpPr>
            <a:spLocks noChangeArrowheads="1"/>
          </p:cNvSpPr>
          <p:nvPr/>
        </p:nvSpPr>
        <p:spPr bwMode="gray">
          <a:xfrm>
            <a:off x="8458200" y="222251"/>
            <a:ext cx="6159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6"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7" name="AutoShape 8"/>
          <p:cNvSpPr>
            <a:spLocks noChangeArrowheads="1"/>
          </p:cNvSpPr>
          <p:nvPr/>
        </p:nvSpPr>
        <p:spPr bwMode="gray">
          <a:xfrm>
            <a:off x="63246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8"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9"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1"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rgbClr val="FFFF00"/>
                </a:solidFill>
                <a:cs typeface="B Homa" pitchFamily="2" charset="-78"/>
              </a:rPr>
              <a:t>بحران های دوره</a:t>
            </a:r>
            <a:endParaRPr lang="en-US" sz="1400" b="1" dirty="0">
              <a:solidFill>
                <a:srgbClr val="FFFF00"/>
              </a:solidFill>
              <a:cs typeface="B Homa" pitchFamily="2" charset="-78"/>
            </a:endParaRPr>
          </a:p>
        </p:txBody>
      </p:sp>
      <p:sp>
        <p:nvSpPr>
          <p:cNvPr id="13"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انتقادهای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2864654256"/>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r>
              <a:rPr lang="fa-IR" dirty="0" smtClean="0"/>
              <a:t>و</a:t>
            </a:r>
            <a:endParaRPr lang="fa-IR" dirty="0"/>
          </a:p>
        </p:txBody>
      </p:sp>
      <p:sp>
        <p:nvSpPr>
          <p:cNvPr id="4" name="Flowchart: Stored Data 3"/>
          <p:cNvSpPr/>
          <p:nvPr/>
        </p:nvSpPr>
        <p:spPr>
          <a:xfrm>
            <a:off x="2590800" y="1066800"/>
            <a:ext cx="5791200" cy="2286000"/>
          </a:xfrm>
          <a:prstGeom prst="flowChartOnlineStorage">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fa-IR" sz="1600" dirty="0" smtClean="0">
                <a:solidFill>
                  <a:schemeClr val="accent6">
                    <a:lumMod val="75000"/>
                  </a:schemeClr>
                </a:solidFill>
                <a:latin typeface="B Nazanin"/>
              </a:rPr>
              <a:t>یکی </a:t>
            </a:r>
            <a:r>
              <a:rPr lang="fa-IR" sz="1600" dirty="0">
                <a:solidFill>
                  <a:schemeClr val="accent6">
                    <a:lumMod val="75000"/>
                  </a:schemeClr>
                </a:solidFill>
                <a:latin typeface="B Nazanin"/>
              </a:rPr>
              <a:t>از مراحل مهم بحرانی ، مرحله انتقال به بزرگسالی است که حول و حوش 30 سالگی برای فرد اتفاق </a:t>
            </a:r>
            <a:r>
              <a:rPr lang="fa-IR" sz="1600" dirty="0" smtClean="0">
                <a:solidFill>
                  <a:schemeClr val="accent6">
                    <a:lumMod val="75000"/>
                  </a:schemeClr>
                </a:solidFill>
                <a:latin typeface="B Nazanin"/>
              </a:rPr>
              <a:t>می‌افتد</a:t>
            </a:r>
            <a:r>
              <a:rPr lang="fa-IR" sz="1600" dirty="0">
                <a:solidFill>
                  <a:schemeClr val="accent6">
                    <a:lumMod val="75000"/>
                  </a:schemeClr>
                </a:solidFill>
                <a:latin typeface="B Nazanin"/>
              </a:rPr>
              <a:t>.</a:t>
            </a:r>
            <a:r>
              <a:rPr lang="fa-IR" sz="1600" dirty="0" smtClean="0">
                <a:solidFill>
                  <a:schemeClr val="accent6">
                    <a:lumMod val="75000"/>
                  </a:schemeClr>
                </a:solidFill>
                <a:latin typeface="B Nazanin"/>
              </a:rPr>
              <a:t> </a:t>
            </a:r>
            <a:r>
              <a:rPr lang="fa-IR" sz="1600" dirty="0">
                <a:solidFill>
                  <a:schemeClr val="accent6">
                    <a:lumMod val="75000"/>
                  </a:schemeClr>
                </a:solidFill>
                <a:latin typeface="B Nazanin"/>
              </a:rPr>
              <a:t>در برخی افراد این بحران با شدت بیشتری دیده </a:t>
            </a:r>
            <a:r>
              <a:rPr lang="fa-IR" sz="1600" dirty="0" smtClean="0">
                <a:solidFill>
                  <a:schemeClr val="accent6">
                    <a:lumMod val="75000"/>
                  </a:schemeClr>
                </a:solidFill>
                <a:latin typeface="B Nazanin"/>
              </a:rPr>
              <a:t>می‌شود</a:t>
            </a:r>
            <a:r>
              <a:rPr lang="fa-IR" sz="1600" dirty="0">
                <a:solidFill>
                  <a:schemeClr val="accent6">
                    <a:lumMod val="75000"/>
                  </a:schemeClr>
                </a:solidFill>
                <a:latin typeface="B Nazanin"/>
              </a:rPr>
              <a:t>.</a:t>
            </a:r>
            <a:r>
              <a:rPr lang="fa-IR" sz="1600" dirty="0" smtClean="0">
                <a:solidFill>
                  <a:schemeClr val="accent6">
                    <a:lumMod val="75000"/>
                  </a:schemeClr>
                </a:solidFill>
                <a:latin typeface="B Nazanin"/>
              </a:rPr>
              <a:t> </a:t>
            </a:r>
            <a:r>
              <a:rPr lang="fa-IR" sz="1600" dirty="0">
                <a:solidFill>
                  <a:schemeClr val="accent6">
                    <a:lumMod val="75000"/>
                  </a:schemeClr>
                </a:solidFill>
                <a:latin typeface="B Nazanin"/>
              </a:rPr>
              <a:t>فرد معمولا تلاش </a:t>
            </a:r>
            <a:r>
              <a:rPr lang="fa-IR" sz="1600" dirty="0" smtClean="0">
                <a:solidFill>
                  <a:schemeClr val="accent6">
                    <a:lumMod val="75000"/>
                  </a:schemeClr>
                </a:solidFill>
                <a:latin typeface="B Nazanin"/>
              </a:rPr>
              <a:t>می‌کند</a:t>
            </a:r>
            <a:r>
              <a:rPr lang="fa-IR" sz="1600" dirty="0">
                <a:solidFill>
                  <a:schemeClr val="accent6">
                    <a:lumMod val="75000"/>
                  </a:schemeClr>
                </a:solidFill>
                <a:latin typeface="B Nazanin"/>
              </a:rPr>
              <a:t>،</a:t>
            </a:r>
            <a:r>
              <a:rPr lang="fa-IR" sz="1600" dirty="0" smtClean="0">
                <a:solidFill>
                  <a:schemeClr val="accent6">
                    <a:lumMod val="75000"/>
                  </a:schemeClr>
                </a:solidFill>
                <a:latin typeface="B Nazanin"/>
              </a:rPr>
              <a:t> انتخاب ها  و </a:t>
            </a:r>
            <a:r>
              <a:rPr lang="fa-IR" sz="1600" dirty="0">
                <a:solidFill>
                  <a:schemeClr val="accent6">
                    <a:lumMod val="75000"/>
                  </a:schemeClr>
                </a:solidFill>
                <a:latin typeface="B Nazanin"/>
              </a:rPr>
              <a:t>تصمیمهای خود را مرور و وارسی کند و درستی یا نادرستی آنها را مورد ارزیابی قرار دهد. در صورتی که فرد </a:t>
            </a:r>
            <a:r>
              <a:rPr lang="fa-IR" sz="1600" dirty="0" smtClean="0">
                <a:solidFill>
                  <a:schemeClr val="accent6">
                    <a:lumMod val="75000"/>
                  </a:schemeClr>
                </a:solidFill>
                <a:latin typeface="B Nazanin"/>
              </a:rPr>
              <a:t>انتخاب ها </a:t>
            </a:r>
            <a:r>
              <a:rPr lang="fa-IR" sz="1600" dirty="0">
                <a:solidFill>
                  <a:schemeClr val="accent6">
                    <a:lumMod val="75000"/>
                  </a:schemeClr>
                </a:solidFill>
                <a:latin typeface="B Nazanin"/>
              </a:rPr>
              <a:t>و اعمال گذشته خود را مطابق با معیارهای فعلی خود ارزیابی نکند، دچار </a:t>
            </a:r>
            <a:r>
              <a:rPr lang="fa-IR" sz="1600" dirty="0" smtClean="0">
                <a:solidFill>
                  <a:schemeClr val="accent6">
                    <a:lumMod val="75000"/>
                  </a:schemeClr>
                </a:solidFill>
                <a:latin typeface="B Nazanin"/>
              </a:rPr>
              <a:t>آشفتگی‌ هایی </a:t>
            </a:r>
            <a:r>
              <a:rPr lang="fa-IR" sz="1600" dirty="0">
                <a:solidFill>
                  <a:schemeClr val="accent6">
                    <a:lumMod val="75000"/>
                  </a:schemeClr>
                </a:solidFill>
                <a:latin typeface="B Nazanin"/>
              </a:rPr>
              <a:t>می‌شود.</a:t>
            </a:r>
          </a:p>
        </p:txBody>
      </p:sp>
      <p:sp>
        <p:nvSpPr>
          <p:cNvPr id="8" name="Flowchart: Alternate Process 7"/>
          <p:cNvSpPr/>
          <p:nvPr/>
        </p:nvSpPr>
        <p:spPr>
          <a:xfrm>
            <a:off x="990600" y="3505200"/>
            <a:ext cx="3886200" cy="2209800"/>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fa-IR" dirty="0"/>
              <a:t>واکنشهای افراد در مقابل این </a:t>
            </a:r>
            <a:r>
              <a:rPr lang="fa-IR" dirty="0" smtClean="0"/>
              <a:t> ارزیابی‌ها </a:t>
            </a:r>
            <a:r>
              <a:rPr lang="fa-IR" dirty="0"/>
              <a:t>متفاوت است. برخی افراد به چالشهایی دست </a:t>
            </a:r>
            <a:r>
              <a:rPr lang="fa-IR" dirty="0" smtClean="0"/>
              <a:t>می‌ زنند </a:t>
            </a:r>
            <a:r>
              <a:rPr lang="fa-IR" dirty="0"/>
              <a:t>تا به طریقی این بحران را پشت سر بگذارند. </a:t>
            </a:r>
          </a:p>
        </p:txBody>
      </p:sp>
      <p:sp>
        <p:nvSpPr>
          <p:cNvPr id="5" name="Rectangle 2"/>
          <p:cNvSpPr>
            <a:spLocks noChangeArrowheads="1"/>
          </p:cNvSpPr>
          <p:nvPr/>
        </p:nvSpPr>
        <p:spPr bwMode="auto">
          <a:xfrm>
            <a:off x="0" y="0"/>
            <a:ext cx="9144000" cy="838200"/>
          </a:xfrm>
          <a:prstGeom prst="rect">
            <a:avLst/>
          </a:prstGeom>
          <a:solidFill>
            <a:srgbClr val="522100"/>
          </a:solidFill>
          <a:ln w="9525">
            <a:solidFill>
              <a:schemeClr val="accent1"/>
            </a:solidFill>
            <a:miter lim="800000"/>
            <a:headEnd/>
            <a:tailEnd/>
          </a:ln>
        </p:spPr>
        <p:txBody>
          <a:bodyPr wrap="none" anchor="ctr"/>
          <a:lstStyle/>
          <a:p>
            <a:endParaRPr lang="fa-IR"/>
          </a:p>
        </p:txBody>
      </p:sp>
      <p:sp>
        <p:nvSpPr>
          <p:cNvPr id="6" name="AutoShape 6"/>
          <p:cNvSpPr>
            <a:spLocks noChangeArrowheads="1"/>
          </p:cNvSpPr>
          <p:nvPr/>
        </p:nvSpPr>
        <p:spPr bwMode="gray">
          <a:xfrm>
            <a:off x="8458200" y="222251"/>
            <a:ext cx="6159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10"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11" name="AutoShape 8"/>
          <p:cNvSpPr>
            <a:spLocks noChangeArrowheads="1"/>
          </p:cNvSpPr>
          <p:nvPr/>
        </p:nvSpPr>
        <p:spPr bwMode="gray">
          <a:xfrm>
            <a:off x="63246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12"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3"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4"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5"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6"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rgbClr val="FFFF00"/>
                </a:solidFill>
                <a:cs typeface="B Homa" pitchFamily="2" charset="-78"/>
              </a:rPr>
              <a:t>بحران های دوره</a:t>
            </a:r>
            <a:endParaRPr lang="en-US" sz="1400" b="1" dirty="0">
              <a:solidFill>
                <a:srgbClr val="FFFF00"/>
              </a:solidFill>
              <a:cs typeface="B Homa" pitchFamily="2" charset="-78"/>
            </a:endParaRPr>
          </a:p>
        </p:txBody>
      </p:sp>
      <p:sp>
        <p:nvSpPr>
          <p:cNvPr id="17"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انتقادهای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94259566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endParaRPr lang="fa-IR" dirty="0"/>
          </a:p>
        </p:txBody>
      </p:sp>
      <p:sp>
        <p:nvSpPr>
          <p:cNvPr id="3" name="Round Same Side Corner Rectangle 2"/>
          <p:cNvSpPr/>
          <p:nvPr/>
        </p:nvSpPr>
        <p:spPr>
          <a:xfrm>
            <a:off x="2762250" y="1295400"/>
            <a:ext cx="3733800" cy="3886200"/>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3074" name="Picture 2" descr="http://img1.tebyan.net/big/1391/12/24805419716072622177320160176239749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752600"/>
            <a:ext cx="2590800" cy="304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p:cNvSpPr>
            <a:spLocks noChangeArrowheads="1"/>
          </p:cNvSpPr>
          <p:nvPr/>
        </p:nvSpPr>
        <p:spPr bwMode="auto">
          <a:xfrm>
            <a:off x="0" y="0"/>
            <a:ext cx="9144000" cy="838200"/>
          </a:xfrm>
          <a:prstGeom prst="rect">
            <a:avLst/>
          </a:prstGeom>
          <a:solidFill>
            <a:srgbClr val="522100"/>
          </a:solidFill>
          <a:ln w="9525">
            <a:solidFill>
              <a:schemeClr val="accent1"/>
            </a:solidFill>
            <a:miter lim="800000"/>
            <a:headEnd/>
            <a:tailEnd/>
          </a:ln>
        </p:spPr>
        <p:txBody>
          <a:bodyPr wrap="none" anchor="ctr"/>
          <a:lstStyle/>
          <a:p>
            <a:endParaRPr lang="fa-IR"/>
          </a:p>
        </p:txBody>
      </p:sp>
      <p:sp>
        <p:nvSpPr>
          <p:cNvPr id="6"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7"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8"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9"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1"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13"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rgbClr val="FFFF00"/>
                </a:solidFill>
                <a:cs typeface="B Homa" pitchFamily="2" charset="-78"/>
              </a:rPr>
              <a:t>بحران های دوره</a:t>
            </a:r>
            <a:endParaRPr lang="en-US" sz="1400" b="1" dirty="0">
              <a:solidFill>
                <a:srgbClr val="FFFF00"/>
              </a:solidFill>
              <a:cs typeface="B Homa" pitchFamily="2" charset="-78"/>
            </a:endParaRPr>
          </a:p>
        </p:txBody>
      </p:sp>
      <p:sp>
        <p:nvSpPr>
          <p:cNvPr id="14"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انتقادهای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406250528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2677656"/>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			</a:t>
            </a:r>
          </a:p>
          <a:p>
            <a:pPr algn="just">
              <a:buFont typeface="Wingdings" pitchFamily="2" charset="2"/>
              <a:buChar char="Ø"/>
            </a:pPr>
            <a:endParaRPr lang="fa-IR" sz="2400" dirty="0" smtClean="0"/>
          </a:p>
          <a:p>
            <a:pPr algn="just">
              <a:buFont typeface="Wingdings" pitchFamily="2" charset="2"/>
              <a:buChar char="Ø"/>
            </a:pPr>
            <a:r>
              <a:rPr lang="fa-IR" sz="2400" dirty="0" smtClean="0"/>
              <a:t>							</a:t>
            </a:r>
          </a:p>
          <a:p>
            <a:pPr algn="just">
              <a:buFont typeface="Wingdings" pitchFamily="2" charset="2"/>
              <a:buChar char="Ø"/>
            </a:pPr>
            <a:endParaRPr lang="fa-IR" sz="2400" dirty="0" smtClean="0"/>
          </a:p>
          <a:p>
            <a:pPr algn="just"/>
            <a:r>
              <a:rPr lang="fa-IR" sz="2400" dirty="0" smtClean="0"/>
              <a:t>رعه با كاهش جريان هوا محيط مناسبي براي گسترش انواع بيماريها مهيا مي كنند. </a:t>
            </a:r>
            <a:endParaRPr lang="fa-IR" sz="2400" dirty="0"/>
          </a:p>
        </p:txBody>
      </p:sp>
      <p:sp>
        <p:nvSpPr>
          <p:cNvPr id="14" name="Bevel 13"/>
          <p:cNvSpPr/>
          <p:nvPr/>
        </p:nvSpPr>
        <p:spPr>
          <a:xfrm>
            <a:off x="6400800" y="1371600"/>
            <a:ext cx="2133600" cy="79058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smtClean="0"/>
              <a:t>انتقادهای وارد بر نظریه اریکسون</a:t>
            </a:r>
            <a:endParaRPr lang="en-US" b="1" dirty="0">
              <a:cs typeface="B Nazanin" pitchFamily="2" charset="-78"/>
            </a:endParaRPr>
          </a:p>
        </p:txBody>
      </p:sp>
      <p:sp>
        <p:nvSpPr>
          <p:cNvPr id="15" name="Oval 11"/>
          <p:cNvSpPr>
            <a:spLocks noChangeArrowheads="1"/>
          </p:cNvSpPr>
          <p:nvPr/>
        </p:nvSpPr>
        <p:spPr bwMode="auto">
          <a:xfrm>
            <a:off x="0" y="2362200"/>
            <a:ext cx="8534400" cy="2057400"/>
          </a:xfrm>
          <a:prstGeom prst="ellipse">
            <a:avLst/>
          </a:prstGeom>
          <a:solidFill>
            <a:schemeClr val="accent2">
              <a:lumMod val="40000"/>
              <a:lumOff val="60000"/>
            </a:schemeClr>
          </a:solidFill>
          <a:ln w="9525">
            <a:solidFill>
              <a:schemeClr val="tx1"/>
            </a:solidFill>
            <a:round/>
            <a:headEnd/>
            <a:tailEnd/>
          </a:ln>
          <a:effectLst/>
        </p:spPr>
        <p:txBody>
          <a:bodyPr wrap="none" anchor="ctr"/>
          <a:lstStyle/>
          <a:p>
            <a:endParaRPr lang="en-US" sz="2000" b="1" dirty="0">
              <a:solidFill>
                <a:srgbClr val="FFFF00"/>
              </a:solidFill>
              <a:latin typeface="Arial" pitchFamily="34" charset="0"/>
              <a:cs typeface="B Lotus" pitchFamily="2" charset="-78"/>
            </a:endParaRPr>
          </a:p>
        </p:txBody>
      </p:sp>
      <p:sp>
        <p:nvSpPr>
          <p:cNvPr id="17" name="TextBox 16"/>
          <p:cNvSpPr txBox="1"/>
          <p:nvPr/>
        </p:nvSpPr>
        <p:spPr>
          <a:xfrm>
            <a:off x="457200" y="2971800"/>
            <a:ext cx="7848600" cy="584775"/>
          </a:xfrm>
          <a:prstGeom prst="rect">
            <a:avLst/>
          </a:prstGeom>
          <a:noFill/>
        </p:spPr>
        <p:txBody>
          <a:bodyPr wrap="square" rtlCol="1">
            <a:spAutoFit/>
          </a:bodyPr>
          <a:lstStyle/>
          <a:p>
            <a:pPr algn="ctr"/>
            <a:r>
              <a:rPr lang="fa-IR" sz="1600" b="1" dirty="0" smtClean="0">
                <a:latin typeface="B Nazanin"/>
              </a:rPr>
              <a:t>برخی به اصطلاحات و مفاهیم مبهم که خوب تعریف نشده اند، به نتیجه گیری های به دست آمده در غیاب داده های حمایت کننده و به روی هم رفته فقدان دقت </a:t>
            </a:r>
            <a:r>
              <a:rPr lang="fa-IR" sz="1600" b="1" dirty="0" smtClean="0"/>
              <a:t>اشاره میکنند.(روزنقال،و مور، 1981، واترمن، 1982).</a:t>
            </a:r>
            <a:endParaRPr lang="en-US" sz="1400" b="1" dirty="0">
              <a:solidFill>
                <a:srgbClr val="FFFF00"/>
              </a:solidFill>
              <a:latin typeface="Arial" pitchFamily="34" charset="0"/>
              <a:cs typeface="B Lotus" pitchFamily="2" charset="-78"/>
            </a:endParaRPr>
          </a:p>
        </p:txBody>
      </p:sp>
      <p:sp>
        <p:nvSpPr>
          <p:cNvPr id="18" name="AutoShape 14"/>
          <p:cNvSpPr>
            <a:spLocks noChangeArrowheads="1"/>
          </p:cNvSpPr>
          <p:nvPr/>
        </p:nvSpPr>
        <p:spPr bwMode="auto">
          <a:xfrm>
            <a:off x="381000" y="4114800"/>
            <a:ext cx="1066800" cy="1676400"/>
          </a:xfrm>
          <a:prstGeom prst="curvedRightArrow">
            <a:avLst>
              <a:gd name="adj1" fmla="val 40000"/>
              <a:gd name="adj2" fmla="val 80000"/>
              <a:gd name="adj3" fmla="val 31994"/>
            </a:avLst>
          </a:prstGeom>
          <a:solidFill>
            <a:schemeClr val="accent6">
              <a:lumMod val="75000"/>
            </a:schemeClr>
          </a:solidFill>
          <a:ln w="9525">
            <a:solidFill>
              <a:schemeClr val="tx1"/>
            </a:solidFill>
            <a:miter lim="800000"/>
            <a:headEnd/>
            <a:tailEnd/>
          </a:ln>
          <a:effectLst/>
        </p:spPr>
        <p:txBody>
          <a:bodyPr wrap="none" anchor="ctr"/>
          <a:lstStyle/>
          <a:p>
            <a:endParaRPr lang="en-US"/>
          </a:p>
        </p:txBody>
      </p:sp>
      <p:sp>
        <p:nvSpPr>
          <p:cNvPr id="19" name="TextBox 18"/>
          <p:cNvSpPr txBox="1"/>
          <p:nvPr/>
        </p:nvSpPr>
        <p:spPr>
          <a:xfrm>
            <a:off x="304800" y="4572000"/>
            <a:ext cx="1447800" cy="461665"/>
          </a:xfrm>
          <a:prstGeom prst="rect">
            <a:avLst/>
          </a:prstGeom>
          <a:noFill/>
        </p:spPr>
        <p:txBody>
          <a:bodyPr wrap="square" rtlCol="1">
            <a:spAutoFit/>
          </a:bodyPr>
          <a:lstStyle/>
          <a:p>
            <a:r>
              <a:rPr lang="fa-IR" sz="2400" dirty="0" smtClean="0">
                <a:solidFill>
                  <a:schemeClr val="bg2"/>
                </a:solidFill>
              </a:rPr>
              <a:t>ضمنا“</a:t>
            </a:r>
            <a:endParaRPr lang="fa-IR" sz="2400" dirty="0">
              <a:solidFill>
                <a:schemeClr val="bg2"/>
              </a:solidFill>
            </a:endParaRPr>
          </a:p>
        </p:txBody>
      </p:sp>
      <p:sp>
        <p:nvSpPr>
          <p:cNvPr id="20" name="Oval 19"/>
          <p:cNvSpPr/>
          <p:nvPr/>
        </p:nvSpPr>
        <p:spPr>
          <a:xfrm>
            <a:off x="1447800" y="4572000"/>
            <a:ext cx="7543800" cy="1905000"/>
          </a:xfrm>
          <a:prstGeom prst="ellipse">
            <a:avLst/>
          </a:prstGeom>
        </p:spPr>
        <p:style>
          <a:lnRef idx="1">
            <a:schemeClr val="accent6"/>
          </a:lnRef>
          <a:fillRef idx="2">
            <a:schemeClr val="accent6"/>
          </a:fillRef>
          <a:effectRef idx="1">
            <a:schemeClr val="accent6"/>
          </a:effectRef>
          <a:fontRef idx="minor">
            <a:schemeClr val="dk1"/>
          </a:fontRef>
        </p:style>
        <p:txBody>
          <a:bodyPr rtlCol="1" anchor="ctr"/>
          <a:lstStyle/>
          <a:p>
            <a:pPr algn="ctr"/>
            <a:endParaRPr lang="fa-IR" dirty="0"/>
          </a:p>
        </p:txBody>
      </p:sp>
      <p:sp>
        <p:nvSpPr>
          <p:cNvPr id="21" name="TextBox 20"/>
          <p:cNvSpPr txBox="1"/>
          <p:nvPr/>
        </p:nvSpPr>
        <p:spPr>
          <a:xfrm>
            <a:off x="1752600" y="4953000"/>
            <a:ext cx="6705600" cy="1261884"/>
          </a:xfrm>
          <a:prstGeom prst="rect">
            <a:avLst/>
          </a:prstGeom>
          <a:noFill/>
        </p:spPr>
        <p:txBody>
          <a:bodyPr wrap="square" rtlCol="1">
            <a:spAutoFit/>
          </a:bodyPr>
          <a:lstStyle/>
          <a:p>
            <a:r>
              <a:rPr lang="fa-IR" sz="1400" b="1" dirty="0" smtClean="0"/>
              <a:t>انتقادهایی بر ادعاهای مربوط به تفاوتهای شخصیت مرد-زن بر پایه ی عوامل زیستی که حمایت کافی </a:t>
            </a:r>
            <a:r>
              <a:rPr lang="ar-SA" sz="1400" b="1" dirty="0" smtClean="0"/>
              <a:t>حمایت کافی برای آنها وجود ندارد متمرکز است. اما اریکسون به پاسخ دادن به منتقدان خود یا دفاع کردن از نظراتش علاقه ی کمی نشان داد . او قبول داشت که برحسب دیدگاه شخص, شیوه های بسیاری برای توصیف کردن رشد شخصیت وجود دارد و هیچ دیدگاه واحدی نمیتواند کافی باشد(سید محمدی. 1377 , ص 257) . </a:t>
            </a:r>
            <a:endParaRPr lang="en-US" sz="1400" b="1" dirty="0" smtClean="0"/>
          </a:p>
          <a:p>
            <a:endParaRPr lang="fa-IR" sz="2000" dirty="0"/>
          </a:p>
        </p:txBody>
      </p:sp>
      <p:sp>
        <p:nvSpPr>
          <p:cNvPr id="22"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23"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6"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27"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28"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31"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32" name="AutoShape 10"/>
          <p:cNvSpPr>
            <a:spLocks noChangeArrowheads="1"/>
          </p:cNvSpPr>
          <p:nvPr/>
        </p:nvSpPr>
        <p:spPr bwMode="gray">
          <a:xfrm>
            <a:off x="2362200" y="228600"/>
            <a:ext cx="838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7</a:t>
            </a:r>
            <a:endParaRPr lang="en-US" sz="1400" b="1" dirty="0">
              <a:solidFill>
                <a:schemeClr val="bg2"/>
              </a:solidFill>
              <a:cs typeface="B Homa" pitchFamily="2" charset="-78"/>
            </a:endParaRPr>
          </a:p>
        </p:txBody>
      </p:sp>
      <p:sp>
        <p:nvSpPr>
          <p:cNvPr id="33" name="AutoShape 10"/>
          <p:cNvSpPr>
            <a:spLocks noChangeArrowheads="1"/>
          </p:cNvSpPr>
          <p:nvPr/>
        </p:nvSpPr>
        <p:spPr bwMode="gray">
          <a:xfrm>
            <a:off x="11430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34" name="AutoShape 10"/>
          <p:cNvSpPr>
            <a:spLocks noChangeArrowheads="1"/>
          </p:cNvSpPr>
          <p:nvPr/>
        </p:nvSpPr>
        <p:spPr bwMode="gray">
          <a:xfrm>
            <a:off x="0" y="228600"/>
            <a:ext cx="11430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rgbClr val="FFFF00"/>
                </a:solidFill>
                <a:cs typeface="B Homa" pitchFamily="2" charset="-78"/>
              </a:rPr>
              <a:t>انتقادهای وارده</a:t>
            </a:r>
            <a:endParaRPr lang="en-US" sz="1400" b="1" dirty="0">
              <a:solidFill>
                <a:srgbClr val="FFFF00"/>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down)">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linds(horizontal)">
                                      <p:cBhvr>
                                        <p:cTn id="2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19" grpId="0"/>
      <p:bldP spid="20" grpId="0" animBg="1"/>
      <p:bldP spid="2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2" descr="00A4939B"/>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2707" name="Rectangle 7"/>
          <p:cNvSpPr>
            <a:spLocks noChangeArrowheads="1"/>
          </p:cNvSpPr>
          <p:nvPr/>
        </p:nvSpPr>
        <p:spPr bwMode="auto">
          <a:xfrm>
            <a:off x="8678863" y="115888"/>
            <a:ext cx="184150" cy="369887"/>
          </a:xfrm>
          <a:prstGeom prst="rect">
            <a:avLst/>
          </a:prstGeom>
          <a:noFill/>
          <a:ln w="9525">
            <a:noFill/>
            <a:miter lim="800000"/>
            <a:headEnd/>
            <a:tailEnd/>
          </a:ln>
        </p:spPr>
        <p:txBody>
          <a:bodyPr wrap="none" anchor="ctr">
            <a:spAutoFit/>
          </a:bodyPr>
          <a:lstStyle/>
          <a:p>
            <a:pPr algn="r" rtl="1"/>
            <a:endParaRPr lang="fa-IR" b="1">
              <a:solidFill>
                <a:srgbClr val="FFFFFF"/>
              </a:solidFill>
              <a:latin typeface="Calibri" pitchFamily="34" charset="0"/>
              <a:cs typeface="Zar" pitchFamily="2" charset="-78"/>
            </a:endParaRPr>
          </a:p>
        </p:txBody>
      </p:sp>
      <p:sp>
        <p:nvSpPr>
          <p:cNvPr id="83976" name="Rectangle 8"/>
          <p:cNvSpPr>
            <a:spLocks noChangeArrowheads="1"/>
          </p:cNvSpPr>
          <p:nvPr/>
        </p:nvSpPr>
        <p:spPr bwMode="auto">
          <a:xfrm>
            <a:off x="7246938" y="1989138"/>
            <a:ext cx="184150" cy="369887"/>
          </a:xfrm>
          <a:prstGeom prst="rect">
            <a:avLst/>
          </a:prstGeom>
          <a:noFill/>
          <a:ln w="9525">
            <a:noFill/>
            <a:miter lim="800000"/>
            <a:headEnd/>
            <a:tailEnd/>
          </a:ln>
          <a:effectLst>
            <a:outerShdw dist="35921" dir="2700000" algn="ctr" rotWithShape="0">
              <a:schemeClr val="tx1"/>
            </a:outerShdw>
          </a:effectLst>
        </p:spPr>
        <p:txBody>
          <a:bodyPr wrap="none" anchor="ctr">
            <a:spAutoFit/>
          </a:bodyPr>
          <a:lstStyle/>
          <a:p>
            <a:pPr marL="342900" indent="-342900" algn="r" rtl="1" fontAlgn="auto">
              <a:spcBef>
                <a:spcPts val="0"/>
              </a:spcBef>
              <a:spcAft>
                <a:spcPts val="0"/>
              </a:spcAft>
              <a:tabLst>
                <a:tab pos="457200" algn="l"/>
              </a:tabLst>
              <a:defRPr/>
            </a:pPr>
            <a:endParaRPr lang="fa-IR" b="1" dirty="0">
              <a:solidFill>
                <a:schemeClr val="bg1"/>
              </a:solidFill>
              <a:latin typeface="+mn-lt"/>
              <a:cs typeface="Zar" pitchFamily="2" charset="-78"/>
            </a:endParaRPr>
          </a:p>
        </p:txBody>
      </p:sp>
      <p:sp>
        <p:nvSpPr>
          <p:cNvPr id="83977" name="Rectangle 9"/>
          <p:cNvSpPr>
            <a:spLocks noChangeArrowheads="1"/>
          </p:cNvSpPr>
          <p:nvPr/>
        </p:nvSpPr>
        <p:spPr bwMode="auto">
          <a:xfrm>
            <a:off x="2941638" y="3500438"/>
            <a:ext cx="184150" cy="369887"/>
          </a:xfrm>
          <a:prstGeom prst="rect">
            <a:avLst/>
          </a:prstGeom>
          <a:noFill/>
          <a:ln w="9525">
            <a:noFill/>
            <a:miter lim="800000"/>
            <a:headEnd/>
            <a:tailEnd/>
          </a:ln>
          <a:effectLst>
            <a:outerShdw dist="17961" dir="2700000" algn="ctr" rotWithShape="0">
              <a:schemeClr val="tx1"/>
            </a:outerShdw>
          </a:effectLst>
        </p:spPr>
        <p:txBody>
          <a:bodyPr wrap="none" anchor="ctr">
            <a:spAutoFit/>
          </a:bodyPr>
          <a:lstStyle/>
          <a:p>
            <a:pPr algn="justLow" rtl="1" fontAlgn="auto">
              <a:spcBef>
                <a:spcPts val="0"/>
              </a:spcBef>
              <a:spcAft>
                <a:spcPts val="0"/>
              </a:spcAft>
              <a:defRPr/>
            </a:pPr>
            <a:endParaRPr lang="fa-IR" b="1" dirty="0">
              <a:solidFill>
                <a:schemeClr val="bg1"/>
              </a:solidFill>
              <a:latin typeface="+mn-lt"/>
              <a:cs typeface="Zar" pitchFamily="2" charset="-78"/>
            </a:endParaRPr>
          </a:p>
        </p:txBody>
      </p:sp>
      <p:sp>
        <p:nvSpPr>
          <p:cNvPr id="83978" name="Rectangle 10"/>
          <p:cNvSpPr>
            <a:spLocks noChangeArrowheads="1"/>
          </p:cNvSpPr>
          <p:nvPr/>
        </p:nvSpPr>
        <p:spPr bwMode="auto">
          <a:xfrm>
            <a:off x="6715125" y="5373688"/>
            <a:ext cx="220663" cy="461962"/>
          </a:xfrm>
          <a:prstGeom prst="rect">
            <a:avLst/>
          </a:prstGeom>
          <a:noFill/>
          <a:ln w="9525">
            <a:noFill/>
            <a:miter lim="800000"/>
            <a:headEnd/>
            <a:tailEnd/>
          </a:ln>
          <a:effectLst>
            <a:outerShdw dist="35921" dir="2700000" algn="ctr" rotWithShape="0">
              <a:schemeClr val="tx1"/>
            </a:outerShdw>
          </a:effectLst>
        </p:spPr>
        <p:txBody>
          <a:bodyPr anchor="ctr">
            <a:spAutoFit/>
          </a:bodyPr>
          <a:lstStyle/>
          <a:p>
            <a:pPr algn="r" rtl="1" fontAlgn="auto">
              <a:spcBef>
                <a:spcPts val="0"/>
              </a:spcBef>
              <a:spcAft>
                <a:spcPts val="0"/>
              </a:spcAft>
              <a:defRPr/>
            </a:pPr>
            <a:endParaRPr lang="fa-IR" sz="2400" b="1" dirty="0">
              <a:solidFill>
                <a:srgbClr val="FFFFFF"/>
              </a:solidFill>
              <a:latin typeface="+mn-lt"/>
              <a:cs typeface="Zar" pitchFamily="2" charset="-78"/>
            </a:endParaRPr>
          </a:p>
        </p:txBody>
      </p:sp>
      <p:sp>
        <p:nvSpPr>
          <p:cNvPr id="8" name="TextBox 7"/>
          <p:cNvSpPr txBox="1">
            <a:spLocks noChangeArrowheads="1"/>
          </p:cNvSpPr>
          <p:nvPr/>
        </p:nvSpPr>
        <p:spPr bwMode="auto">
          <a:xfrm rot="-1504783">
            <a:off x="147426" y="1500256"/>
            <a:ext cx="5099473" cy="707886"/>
          </a:xfrm>
          <a:prstGeom prst="rect">
            <a:avLst/>
          </a:prstGeom>
          <a:noFill/>
          <a:ln w="9525">
            <a:noFill/>
            <a:miter lim="800000"/>
            <a:headEnd/>
            <a:tailEnd/>
          </a:ln>
        </p:spPr>
        <p:txBody>
          <a:bodyPr wrap="none">
            <a:spAutoFit/>
          </a:bodyPr>
          <a:lstStyle/>
          <a:p>
            <a:r>
              <a:rPr lang="fa-IR" sz="4000" b="1" dirty="0">
                <a:solidFill>
                  <a:schemeClr val="bg2"/>
                </a:solidFill>
                <a:latin typeface="IranNastaliq" pitchFamily="18" charset="0"/>
                <a:cs typeface="B Nazanin" pitchFamily="2" charset="-78"/>
              </a:rPr>
              <a:t>با سپاس از توجه و حضورتان</a:t>
            </a:r>
            <a:endParaRPr lang="en-US" sz="4000" b="1" dirty="0">
              <a:solidFill>
                <a:schemeClr val="bg2"/>
              </a:solidFill>
              <a:latin typeface="IranNastaliq" pitchFamily="18" charset="0"/>
              <a:cs typeface="B Nazanin"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diamond(in)">
                                      <p:cBhvr>
                                        <p:cTn id="7"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51933"/>
            <a:ext cx="9144000" cy="838200"/>
          </a:xfrm>
          <a:prstGeom prst="rect">
            <a:avLst/>
          </a:prstGeom>
          <a:solidFill>
            <a:srgbClr val="522100"/>
          </a:solidFill>
          <a:ln w="9525">
            <a:solidFill>
              <a:schemeClr val="tx1"/>
            </a:solidFill>
            <a:miter lim="800000"/>
            <a:headEnd/>
            <a:tailEnd/>
          </a:ln>
        </p:spPr>
        <p:txBody>
          <a:bodyPr wrap="none" anchor="ctr"/>
          <a:lstStyle/>
          <a:p>
            <a:endParaRPr lang="fa-IR" dirty="0"/>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grpSp>
        <p:nvGrpSpPr>
          <p:cNvPr id="17" name="Group 23"/>
          <p:cNvGrpSpPr>
            <a:grpSpLocks noGrp="1"/>
          </p:cNvGrpSpPr>
          <p:nvPr/>
        </p:nvGrpSpPr>
        <p:grpSpPr bwMode="auto">
          <a:xfrm rot="-260126">
            <a:off x="299909" y="1037458"/>
            <a:ext cx="8132551" cy="5565425"/>
            <a:chOff x="857" y="281"/>
            <a:chExt cx="3599" cy="3814"/>
          </a:xfrm>
        </p:grpSpPr>
        <p:sp>
          <p:nvSpPr>
            <p:cNvPr id="18" name="AutoShape 24"/>
            <p:cNvSpPr>
              <a:spLocks noChangeArrowheads="1"/>
            </p:cNvSpPr>
            <p:nvPr/>
          </p:nvSpPr>
          <p:spPr bwMode="auto">
            <a:xfrm>
              <a:off x="4024" y="297"/>
              <a:ext cx="432" cy="3792"/>
            </a:xfrm>
            <a:prstGeom prst="roundRect">
              <a:avLst>
                <a:gd name="adj" fmla="val 16667"/>
              </a:avLst>
            </a:prstGeom>
            <a:solidFill>
              <a:schemeClr val="tx1"/>
            </a:solidFill>
            <a:ln w="9525">
              <a:solidFill>
                <a:srgbClr val="FF9900"/>
              </a:solidFill>
              <a:round/>
              <a:headEnd/>
              <a:tailEnd/>
            </a:ln>
            <a:effectLst>
              <a:outerShdw dist="107763" dir="2700000" algn="ctr" rotWithShape="0">
                <a:srgbClr val="808080">
                  <a:alpha val="50000"/>
                </a:srgbClr>
              </a:outerShdw>
            </a:effectLst>
          </p:spPr>
          <p:txBody>
            <a:bodyPr wrap="none" anchor="ctr"/>
            <a:lstStyle/>
            <a:p>
              <a:pPr fontAlgn="auto">
                <a:spcBef>
                  <a:spcPts val="0"/>
                </a:spcBef>
                <a:spcAft>
                  <a:spcPts val="0"/>
                </a:spcAft>
                <a:defRPr/>
              </a:pPr>
              <a:endParaRPr lang="fa-IR">
                <a:latin typeface="+mn-lt"/>
                <a:ea typeface="IranNastaliq" pitchFamily="18" charset="0"/>
                <a:cs typeface="+mn-cs"/>
              </a:endParaRPr>
            </a:p>
          </p:txBody>
        </p:sp>
        <p:sp>
          <p:nvSpPr>
            <p:cNvPr id="19" name="Rectangle 25"/>
            <p:cNvSpPr>
              <a:spLocks noChangeArrowheads="1"/>
            </p:cNvSpPr>
            <p:nvPr/>
          </p:nvSpPr>
          <p:spPr bwMode="auto">
            <a:xfrm>
              <a:off x="857" y="303"/>
              <a:ext cx="3504" cy="3792"/>
            </a:xfrm>
            <a:prstGeom prst="rect">
              <a:avLst/>
            </a:prstGeom>
            <a:solidFill>
              <a:schemeClr val="tx1"/>
            </a:solidFill>
            <a:ln w="9525">
              <a:solidFill>
                <a:srgbClr val="FF9900"/>
              </a:solidFill>
              <a:miter lim="800000"/>
              <a:headEnd/>
              <a:tailEnd/>
            </a:ln>
            <a:effectLst>
              <a:outerShdw dist="107763" dir="2700000" algn="ctr" rotWithShape="0">
                <a:srgbClr val="808080">
                  <a:alpha val="50000"/>
                </a:srgbClr>
              </a:outerShdw>
            </a:effectLst>
          </p:spPr>
          <p:txBody>
            <a:bodyPr wrap="none" anchor="ctr"/>
            <a:lstStyle/>
            <a:p>
              <a:pPr fontAlgn="auto">
                <a:spcBef>
                  <a:spcPts val="0"/>
                </a:spcBef>
                <a:spcAft>
                  <a:spcPts val="0"/>
                </a:spcAft>
                <a:defRPr/>
              </a:pPr>
              <a:r>
                <a:rPr lang="en-US" dirty="0">
                  <a:solidFill>
                    <a:schemeClr val="tx2"/>
                  </a:solidFill>
                </a:rPr>
                <a:t>E</a:t>
              </a:r>
            </a:p>
          </p:txBody>
        </p:sp>
        <p:sp>
          <p:nvSpPr>
            <p:cNvPr id="20" name="Rectangle 26"/>
            <p:cNvSpPr>
              <a:spLocks noChangeArrowheads="1"/>
            </p:cNvSpPr>
            <p:nvPr/>
          </p:nvSpPr>
          <p:spPr bwMode="auto">
            <a:xfrm>
              <a:off x="860" y="281"/>
              <a:ext cx="192" cy="3792"/>
            </a:xfrm>
            <a:prstGeom prst="rect">
              <a:avLst/>
            </a:prstGeom>
            <a:gradFill rotWithShape="1">
              <a:gsLst>
                <a:gs pos="0">
                  <a:schemeClr val="tx1"/>
                </a:gs>
                <a:gs pos="100000">
                  <a:schemeClr val="tx1">
                    <a:gamma/>
                    <a:tint val="56078"/>
                    <a:invGamma/>
                  </a:schemeClr>
                </a:gs>
              </a:gsLst>
              <a:lin ang="0" scaled="1"/>
            </a:gradFill>
            <a:ln w="9525">
              <a:solidFill>
                <a:srgbClr val="FF9900"/>
              </a:solidFill>
              <a:miter lim="800000"/>
              <a:headEnd/>
              <a:tailEnd/>
            </a:ln>
            <a:effectLst>
              <a:outerShdw dist="107763" dir="2700000" algn="ctr" rotWithShape="0">
                <a:srgbClr val="808080">
                  <a:alpha val="50000"/>
                </a:srgbClr>
              </a:outerShdw>
            </a:effectLst>
          </p:spPr>
          <p:txBody>
            <a:bodyPr wrap="none" anchor="ctr"/>
            <a:lstStyle/>
            <a:p>
              <a:pPr fontAlgn="auto">
                <a:spcBef>
                  <a:spcPts val="0"/>
                </a:spcBef>
                <a:spcAft>
                  <a:spcPts val="0"/>
                </a:spcAft>
                <a:defRPr/>
              </a:pPr>
              <a:endParaRPr lang="fa-IR">
                <a:latin typeface="+mn-lt"/>
                <a:ea typeface="IranNastaliq" pitchFamily="18" charset="0"/>
                <a:cs typeface="+mn-cs"/>
              </a:endParaRPr>
            </a:p>
          </p:txBody>
        </p:sp>
        <p:sp>
          <p:nvSpPr>
            <p:cNvPr id="21" name="Text Box 27"/>
            <p:cNvSpPr txBox="1">
              <a:spLocks noChangeArrowheads="1"/>
            </p:cNvSpPr>
            <p:nvPr/>
          </p:nvSpPr>
          <p:spPr bwMode="auto">
            <a:xfrm rot="21357104">
              <a:off x="1907" y="1035"/>
              <a:ext cx="1728" cy="1777"/>
            </a:xfrm>
            <a:prstGeom prst="rect">
              <a:avLst/>
            </a:prstGeom>
            <a:gradFill rotWithShape="1">
              <a:gsLst>
                <a:gs pos="0">
                  <a:srgbClr val="FFCC99"/>
                </a:gs>
                <a:gs pos="100000">
                  <a:schemeClr val="bg1"/>
                </a:gs>
              </a:gsLst>
              <a:path path="shape">
                <a:fillToRect l="50000" t="50000" r="50000" b="50000"/>
              </a:path>
            </a:gradFill>
            <a:ln w="28575">
              <a:solidFill>
                <a:srgbClr val="FF9900"/>
              </a:solidFill>
              <a:miter lim="800000"/>
              <a:headEnd/>
              <a:tailEnd/>
            </a:ln>
            <a:effectLst>
              <a:outerShdw dist="107763" dir="2700000" algn="ctr" rotWithShape="0">
                <a:srgbClr val="808080">
                  <a:alpha val="50000"/>
                </a:srgbClr>
              </a:outerShdw>
            </a:effectLst>
          </p:spPr>
          <p:txBody>
            <a:bodyPr>
              <a:spAutoFit/>
            </a:bodyPr>
            <a:lstStyle/>
            <a:p>
              <a:pPr algn="ctr" fontAlgn="auto">
                <a:spcBef>
                  <a:spcPts val="0"/>
                </a:spcBef>
                <a:spcAft>
                  <a:spcPts val="0"/>
                </a:spcAft>
                <a:defRPr/>
              </a:pPr>
              <a:r>
                <a:rPr lang="fa-IR" sz="18200" dirty="0">
                  <a:latin typeface="IranNastaliq" pitchFamily="18" charset="0"/>
                  <a:ea typeface="IranNastaliq" pitchFamily="18" charset="0"/>
                  <a:cs typeface="IranNastaliq" pitchFamily="18" charset="0"/>
                </a:rPr>
                <a:t>مقدمه</a:t>
              </a:r>
              <a:endParaRPr lang="en-US" sz="10600" dirty="0">
                <a:latin typeface="IranNastaliq" pitchFamily="18" charset="0"/>
                <a:ea typeface="IranNastaliq" pitchFamily="18" charset="0"/>
                <a:cs typeface="IranNastaliq"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edge">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17"/>
                                        </p:tgtEl>
                                      </p:cBhvr>
                                    </p:animEffect>
                                    <p:set>
                                      <p:cBhvr>
                                        <p:cTn id="12" dur="1" fill="hold">
                                          <p:stCondLst>
                                            <p:cond delay="1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10160" y="0"/>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43011" name="AutoShape 6"/>
          <p:cNvSpPr>
            <a:spLocks noChangeArrowheads="1"/>
          </p:cNvSpPr>
          <p:nvPr/>
        </p:nvSpPr>
        <p:spPr bwMode="gray">
          <a:xfrm>
            <a:off x="8382000" y="222251"/>
            <a:ext cx="76200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66"/>
                </a:solidFill>
                <a:cs typeface="B Homa" pitchFamily="2" charset="-78"/>
              </a:rPr>
              <a:t>مقدمه</a:t>
            </a:r>
            <a:endParaRPr lang="en-US" sz="1400" b="1" dirty="0">
              <a:solidFill>
                <a:srgbClr val="FFFF66"/>
              </a:solidFill>
              <a:cs typeface="B Homa" pitchFamily="2" charset="-78"/>
            </a:endParaRPr>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22" name="AutoShape 34"/>
          <p:cNvSpPr>
            <a:spLocks noChangeArrowheads="1"/>
          </p:cNvSpPr>
          <p:nvPr/>
        </p:nvSpPr>
        <p:spPr bwMode="gray">
          <a:xfrm>
            <a:off x="7543800" y="1219200"/>
            <a:ext cx="1149618" cy="1115733"/>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chemeClr val="accent4">
                <a:lumMod val="60000"/>
                <a:lumOff val="40000"/>
              </a:schemeClr>
            </a:solidFill>
            <a:miter lim="800000"/>
            <a:headEnd/>
            <a:tailEnd/>
          </a:ln>
          <a:effectLst/>
        </p:spPr>
        <p:txBody>
          <a:bodyPr wrap="none" anchor="ctr"/>
          <a:lstStyle/>
          <a:p>
            <a:endParaRPr lang="zh-CN" altLang="en-US">
              <a:ea typeface="宋体" charset="-122"/>
            </a:endParaRPr>
          </a:p>
        </p:txBody>
      </p:sp>
      <p:sp>
        <p:nvSpPr>
          <p:cNvPr id="23" name="AutoShape 34"/>
          <p:cNvSpPr>
            <a:spLocks noChangeArrowheads="1"/>
          </p:cNvSpPr>
          <p:nvPr/>
        </p:nvSpPr>
        <p:spPr bwMode="gray">
          <a:xfrm>
            <a:off x="7543800" y="2971800"/>
            <a:ext cx="1149618" cy="1115733"/>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chemeClr val="accent4">
                <a:lumMod val="60000"/>
                <a:lumOff val="40000"/>
              </a:schemeClr>
            </a:solidFill>
            <a:miter lim="800000"/>
            <a:headEnd/>
            <a:tailEnd/>
          </a:ln>
          <a:effectLst/>
        </p:spPr>
        <p:txBody>
          <a:bodyPr wrap="none" anchor="ctr"/>
          <a:lstStyle/>
          <a:p>
            <a:endParaRPr lang="zh-CN" altLang="en-US">
              <a:ea typeface="宋体" charset="-122"/>
            </a:endParaRPr>
          </a:p>
        </p:txBody>
      </p:sp>
      <p:sp>
        <p:nvSpPr>
          <p:cNvPr id="27" name="AutoShape 34"/>
          <p:cNvSpPr>
            <a:spLocks noChangeArrowheads="1"/>
          </p:cNvSpPr>
          <p:nvPr/>
        </p:nvSpPr>
        <p:spPr bwMode="gray">
          <a:xfrm>
            <a:off x="7543800" y="4876800"/>
            <a:ext cx="1149618" cy="1115733"/>
          </a:xfrm>
          <a:prstGeom prst="hexagon">
            <a:avLst>
              <a:gd name="adj" fmla="val 28916"/>
              <a:gd name="vf" fmla="val 115470"/>
            </a:avLst>
          </a:prstGeom>
          <a:gradFill rotWithShape="1">
            <a:gsLst>
              <a:gs pos="0">
                <a:srgbClr val="E6E6E6"/>
              </a:gs>
              <a:gs pos="7500">
                <a:srgbClr val="7D8496"/>
              </a:gs>
              <a:gs pos="26500">
                <a:srgbClr val="E6E6E6"/>
              </a:gs>
              <a:gs pos="34000">
                <a:srgbClr val="7D8496"/>
              </a:gs>
              <a:gs pos="46500">
                <a:srgbClr val="E6E6E6"/>
              </a:gs>
              <a:gs pos="50000">
                <a:srgbClr val="FFFFFF"/>
              </a:gs>
              <a:gs pos="53500">
                <a:srgbClr val="E6E6E6"/>
              </a:gs>
              <a:gs pos="66000">
                <a:srgbClr val="7D8496"/>
              </a:gs>
              <a:gs pos="73500">
                <a:srgbClr val="E6E6E6"/>
              </a:gs>
              <a:gs pos="92500">
                <a:srgbClr val="7D8496"/>
              </a:gs>
              <a:gs pos="100000">
                <a:srgbClr val="E6E6E6"/>
              </a:gs>
            </a:gsLst>
            <a:lin ang="2700000" scaled="1"/>
          </a:gradFill>
          <a:ln w="9525">
            <a:solidFill>
              <a:schemeClr val="accent4">
                <a:lumMod val="60000"/>
                <a:lumOff val="40000"/>
              </a:schemeClr>
            </a:solidFill>
            <a:miter lim="800000"/>
            <a:headEnd/>
            <a:tailEnd/>
          </a:ln>
          <a:effectLst/>
        </p:spPr>
        <p:txBody>
          <a:bodyPr wrap="none" anchor="ctr"/>
          <a:lstStyle/>
          <a:p>
            <a:endParaRPr lang="zh-CN" altLang="en-US">
              <a:ea typeface="宋体" charset="-122"/>
            </a:endParaRPr>
          </a:p>
        </p:txBody>
      </p:sp>
      <p:sp>
        <p:nvSpPr>
          <p:cNvPr id="28" name="TextBox 27"/>
          <p:cNvSpPr txBox="1"/>
          <p:nvPr/>
        </p:nvSpPr>
        <p:spPr>
          <a:xfrm>
            <a:off x="457200" y="1423123"/>
            <a:ext cx="6858000" cy="707886"/>
          </a:xfrm>
          <a:prstGeom prst="rect">
            <a:avLst/>
          </a:prstGeom>
          <a:noFill/>
        </p:spPr>
        <p:txBody>
          <a:bodyPr wrap="square" rtlCol="1">
            <a:spAutoFit/>
          </a:bodyPr>
          <a:lstStyle/>
          <a:p>
            <a:pPr algn="ctr"/>
            <a:r>
              <a:rPr lang="fa-IR" sz="2000" dirty="0" smtClean="0">
                <a:solidFill>
                  <a:schemeClr val="bg2"/>
                </a:solidFill>
              </a:rPr>
              <a:t>اریکسون در سال 1902 در فرانکفورت آلمان بهدنیا آمد. وی با به قدرت رسیدن هیتلر در دهه  1930 به آمریکا رفت.</a:t>
            </a:r>
            <a:endParaRPr lang="fa-IR" sz="2000" dirty="0">
              <a:solidFill>
                <a:schemeClr val="bg2"/>
              </a:solidFill>
            </a:endParaRPr>
          </a:p>
        </p:txBody>
      </p:sp>
      <p:sp>
        <p:nvSpPr>
          <p:cNvPr id="31" name="TextBox 30"/>
          <p:cNvSpPr txBox="1"/>
          <p:nvPr/>
        </p:nvSpPr>
        <p:spPr>
          <a:xfrm>
            <a:off x="152400" y="2819400"/>
            <a:ext cx="7162800" cy="1785104"/>
          </a:xfrm>
          <a:prstGeom prst="rect">
            <a:avLst/>
          </a:prstGeom>
          <a:noFill/>
        </p:spPr>
        <p:txBody>
          <a:bodyPr wrap="square" rtlCol="1">
            <a:spAutoFit/>
          </a:bodyPr>
          <a:lstStyle/>
          <a:p>
            <a:r>
              <a:rPr lang="fa-IR" sz="2200" dirty="0" smtClean="0">
                <a:solidFill>
                  <a:schemeClr val="bg2"/>
                </a:solidFill>
              </a:rPr>
              <a:t>نظریه رشد روانی اجتماعی اریکسون یکی از معروف ترین نظریه های شخصیت در روانشناسی است. بر خلاف پیاژه که که بر رشد شناختی تاکید دارد،اریکسون بر ابعاد عاطفی و اجتماعی رشد تکیه دارد.شاید بتوان نظریه پیاژه در رشد شناختی و نظریه اریکسون در رشد عاطفی را مکمل یکدیگر دانست.</a:t>
            </a:r>
            <a:endParaRPr lang="fa-IR" sz="2200" dirty="0">
              <a:solidFill>
                <a:schemeClr val="bg2"/>
              </a:solidFill>
            </a:endParaRPr>
          </a:p>
        </p:txBody>
      </p:sp>
      <p:sp>
        <p:nvSpPr>
          <p:cNvPr id="32" name="TextBox 31"/>
          <p:cNvSpPr txBox="1"/>
          <p:nvPr/>
        </p:nvSpPr>
        <p:spPr>
          <a:xfrm>
            <a:off x="685800" y="5257800"/>
            <a:ext cx="6400800" cy="430887"/>
          </a:xfrm>
          <a:prstGeom prst="rect">
            <a:avLst/>
          </a:prstGeom>
          <a:noFill/>
        </p:spPr>
        <p:txBody>
          <a:bodyPr wrap="square" rtlCol="1">
            <a:spAutoFit/>
          </a:bodyPr>
          <a:lstStyle/>
          <a:p>
            <a:endParaRPr lang="fa-IR" sz="2200" dirty="0">
              <a:solidFill>
                <a:schemeClr val="bg2"/>
              </a:solidFill>
            </a:endParaRPr>
          </a:p>
        </p:txBody>
      </p:sp>
      <p:cxnSp>
        <p:nvCxnSpPr>
          <p:cNvPr id="34" name="Straight Connector 33"/>
          <p:cNvCxnSpPr/>
          <p:nvPr/>
        </p:nvCxnSpPr>
        <p:spPr>
          <a:xfrm flipH="1">
            <a:off x="990600" y="2590800"/>
            <a:ext cx="6172200"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990600" y="4648200"/>
            <a:ext cx="6172200"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26" name="AutoShape 9"/>
          <p:cNvSpPr>
            <a:spLocks noChangeArrowheads="1"/>
          </p:cNvSpPr>
          <p:nvPr/>
        </p:nvSpPr>
        <p:spPr bwMode="gray">
          <a:xfrm>
            <a:off x="73914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600" b="1" dirty="0" smtClean="0">
                <a:solidFill>
                  <a:schemeClr val="bg2"/>
                </a:solidFill>
                <a:cs typeface="B Homa" pitchFamily="2" charset="-78"/>
              </a:rPr>
              <a:t>بحران هویت</a:t>
            </a:r>
            <a:endParaRPr lang="en-US" sz="1600" b="1" dirty="0">
              <a:solidFill>
                <a:schemeClr val="bg2"/>
              </a:solidFill>
              <a:cs typeface="B Homa" pitchFamily="2" charset="-78"/>
            </a:endParaRPr>
          </a:p>
        </p:txBody>
      </p:sp>
      <p:sp>
        <p:nvSpPr>
          <p:cNvPr id="33" name="AutoShape 8"/>
          <p:cNvSpPr>
            <a:spLocks noChangeArrowheads="1"/>
          </p:cNvSpPr>
          <p:nvPr/>
        </p:nvSpPr>
        <p:spPr bwMode="gray">
          <a:xfrm>
            <a:off x="6248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36" name="AutoShape 7"/>
          <p:cNvSpPr>
            <a:spLocks noChangeArrowheads="1"/>
          </p:cNvSpPr>
          <p:nvPr/>
        </p:nvSpPr>
        <p:spPr bwMode="gray">
          <a:xfrm>
            <a:off x="5448300" y="218440"/>
            <a:ext cx="8001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37" name="AutoShape 10"/>
          <p:cNvSpPr>
            <a:spLocks noChangeArrowheads="1"/>
          </p:cNvSpPr>
          <p:nvPr/>
        </p:nvSpPr>
        <p:spPr bwMode="gray">
          <a:xfrm>
            <a:off x="4191000" y="222251"/>
            <a:ext cx="12573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38" name="AutoShape 10"/>
          <p:cNvSpPr>
            <a:spLocks noChangeArrowheads="1"/>
          </p:cNvSpPr>
          <p:nvPr/>
        </p:nvSpPr>
        <p:spPr bwMode="gray">
          <a:xfrm>
            <a:off x="2971800" y="228600"/>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39" name="AutoShape 10"/>
          <p:cNvSpPr>
            <a:spLocks noChangeArrowheads="1"/>
          </p:cNvSpPr>
          <p:nvPr/>
        </p:nvSpPr>
        <p:spPr bwMode="gray">
          <a:xfrm>
            <a:off x="22098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a:t>
            </a:r>
            <a:r>
              <a:rPr lang="fa-IR" sz="1600" b="1" dirty="0">
                <a:solidFill>
                  <a:schemeClr val="bg2"/>
                </a:solidFill>
                <a:cs typeface="B Homa" pitchFamily="2" charset="-78"/>
              </a:rPr>
              <a:t>7</a:t>
            </a:r>
            <a:endParaRPr lang="en-US" sz="1600" b="1" dirty="0">
              <a:solidFill>
                <a:schemeClr val="bg2"/>
              </a:solidFill>
              <a:cs typeface="B Homa" pitchFamily="2" charset="-78"/>
            </a:endParaRPr>
          </a:p>
        </p:txBody>
      </p:sp>
      <p:sp>
        <p:nvSpPr>
          <p:cNvPr id="40"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41"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arn(inHorizont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nodePh="1">
                                  <p:stCondLst>
                                    <p:cond delay="0"/>
                                  </p:stCondLst>
                                  <p:endCondLst>
                                    <p:cond evt="begin" delay="0">
                                      <p:tn val="15"/>
                                    </p:cond>
                                  </p:endCondLst>
                                  <p:childTnLst>
                                    <p:set>
                                      <p:cBhvr>
                                        <p:cTn id="16" dur="1" fill="hold">
                                          <p:stCondLst>
                                            <p:cond delay="0"/>
                                          </p:stCondLst>
                                        </p:cTn>
                                        <p:tgtEl>
                                          <p:spTgt spid="32"/>
                                        </p:tgtEl>
                                        <p:attrNameLst>
                                          <p:attrName>style.visibility</p:attrName>
                                        </p:attrNameLst>
                                      </p:cBhvr>
                                      <p:to>
                                        <p:strVal val="visible"/>
                                      </p:to>
                                    </p:set>
                                    <p:animEffect transition="in" filter="randombar(horizontal)">
                                      <p:cBhvr>
                                        <p:cTn id="1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1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gular Pentagon 2"/>
          <p:cNvSpPr/>
          <p:nvPr/>
        </p:nvSpPr>
        <p:spPr>
          <a:xfrm>
            <a:off x="3352800" y="1600200"/>
            <a:ext cx="4343400" cy="2895600"/>
          </a:xfrm>
          <a:prstGeom prst="pentagon">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fa-IR" dirty="0" smtClean="0">
                <a:cs typeface="B Nazanin" panose="00000400000000000000" pitchFamily="2" charset="-78"/>
              </a:rPr>
              <a:t>بسیاری از روانشناسان دوره میانسالی را پر فشار ترین دوره زندگی دانسته ا </a:t>
            </a:r>
            <a:r>
              <a:rPr lang="fa-IR" dirty="0" err="1" smtClean="0">
                <a:cs typeface="B Nazanin" panose="00000400000000000000" pitchFamily="2" charset="-78"/>
              </a:rPr>
              <a:t>ند</a:t>
            </a:r>
            <a:r>
              <a:rPr lang="fa-IR" dirty="0" smtClean="0">
                <a:cs typeface="B Nazanin" panose="00000400000000000000" pitchFamily="2" charset="-78"/>
              </a:rPr>
              <a:t> و سنین میانسالی با تغییرات مهم رشدی در زمینه های فکری، عاطفی، اجتماعی همراه است</a:t>
            </a:r>
            <a:r>
              <a:rPr lang="fa-IR" sz="1200" dirty="0" smtClean="0">
                <a:cs typeface="B Nazanin" panose="00000400000000000000" pitchFamily="2" charset="-78"/>
              </a:rPr>
              <a:t>.(لطف آبادی-حسین)</a:t>
            </a:r>
            <a:endParaRPr lang="fa-IR" sz="1200" dirty="0">
              <a:cs typeface="B Nazanin" panose="00000400000000000000" pitchFamily="2" charset="-78"/>
            </a:endParaRPr>
          </a:p>
        </p:txBody>
      </p:sp>
      <p:sp>
        <p:nvSpPr>
          <p:cNvPr id="4"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5" name="AutoShape 9"/>
          <p:cNvSpPr>
            <a:spLocks noChangeArrowheads="1"/>
          </p:cNvSpPr>
          <p:nvPr/>
        </p:nvSpPr>
        <p:spPr bwMode="gray">
          <a:xfrm>
            <a:off x="7391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6" name="AutoShape 8"/>
          <p:cNvSpPr>
            <a:spLocks noChangeArrowheads="1"/>
          </p:cNvSpPr>
          <p:nvPr/>
        </p:nvSpPr>
        <p:spPr bwMode="gray">
          <a:xfrm>
            <a:off x="6248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7" name="AutoShape 7"/>
          <p:cNvSpPr>
            <a:spLocks noChangeArrowheads="1"/>
          </p:cNvSpPr>
          <p:nvPr/>
        </p:nvSpPr>
        <p:spPr bwMode="gray">
          <a:xfrm>
            <a:off x="5448300" y="218440"/>
            <a:ext cx="8001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8" name="AutoShape 10"/>
          <p:cNvSpPr>
            <a:spLocks noChangeArrowheads="1"/>
          </p:cNvSpPr>
          <p:nvPr/>
        </p:nvSpPr>
        <p:spPr bwMode="gray">
          <a:xfrm>
            <a:off x="4191000" y="222251"/>
            <a:ext cx="12573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9" name="AutoShape 10"/>
          <p:cNvSpPr>
            <a:spLocks noChangeArrowheads="1"/>
          </p:cNvSpPr>
          <p:nvPr/>
        </p:nvSpPr>
        <p:spPr bwMode="gray">
          <a:xfrm>
            <a:off x="2971800" y="228600"/>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22098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a:t>
            </a:r>
            <a:r>
              <a:rPr lang="fa-IR" sz="1600" b="1" dirty="0">
                <a:solidFill>
                  <a:schemeClr val="bg2"/>
                </a:solidFill>
                <a:cs typeface="B Homa" pitchFamily="2" charset="-78"/>
              </a:rPr>
              <a:t>7</a:t>
            </a:r>
            <a:endParaRPr lang="en-US" sz="1600" b="1" dirty="0">
              <a:solidFill>
                <a:schemeClr val="bg2"/>
              </a:solidFill>
              <a:cs typeface="B Homa" pitchFamily="2" charset="-78"/>
            </a:endParaRPr>
          </a:p>
        </p:txBody>
      </p:sp>
      <p:sp>
        <p:nvSpPr>
          <p:cNvPr id="11"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4073876108"/>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ocument 2"/>
          <p:cNvSpPr/>
          <p:nvPr/>
        </p:nvSpPr>
        <p:spPr>
          <a:xfrm>
            <a:off x="2438400" y="1295400"/>
            <a:ext cx="4191000" cy="32004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smtClean="0">
                <a:cs typeface="B Nazanin" panose="00000400000000000000" pitchFamily="2" charset="-78"/>
              </a:rPr>
              <a:t>برخورداری از سلامت دوره میانسالی بستگی به روش زندگی افراد دارد و حتی آنان می توانند نقش مهمی در حفظ سلامتی خود ایفا کنند. تغذیه رمز اصلی سلامتی است ولی عوامل دیگری مانند ورزش منظم و تحرک بدنی چگونگی واکنش فرد در مقابل تغییرات از جمله عواملی است که به طور مستقیم بر سلامتی فرد تاثیر می گذارد</a:t>
            </a:r>
            <a:r>
              <a:rPr lang="fa-IR" sz="1200" dirty="0" smtClean="0">
                <a:cs typeface="B Nazanin" panose="00000400000000000000" pitchFamily="2" charset="-78"/>
              </a:rPr>
              <a:t>.(لطف آبادی-حسین)</a:t>
            </a:r>
            <a:endParaRPr lang="fa-IR" sz="1200" dirty="0">
              <a:cs typeface="B Nazanin" panose="00000400000000000000" pitchFamily="2" charset="-78"/>
            </a:endParaRPr>
          </a:p>
        </p:txBody>
      </p:sp>
      <p:pic>
        <p:nvPicPr>
          <p:cNvPr id="2050" name="Picture 2"/>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5" name="AutoShape 9"/>
          <p:cNvSpPr>
            <a:spLocks noChangeArrowheads="1"/>
          </p:cNvSpPr>
          <p:nvPr/>
        </p:nvSpPr>
        <p:spPr bwMode="gray">
          <a:xfrm>
            <a:off x="7391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600" b="1" dirty="0" smtClean="0">
                <a:solidFill>
                  <a:schemeClr val="bg2"/>
                </a:solidFill>
                <a:cs typeface="B Homa" pitchFamily="2" charset="-78"/>
              </a:rPr>
              <a:t>بحران هویت</a:t>
            </a:r>
            <a:endParaRPr lang="en-US" sz="1600" b="1" dirty="0">
              <a:solidFill>
                <a:schemeClr val="bg2"/>
              </a:solidFill>
              <a:cs typeface="B Homa" pitchFamily="2" charset="-78"/>
            </a:endParaRPr>
          </a:p>
        </p:txBody>
      </p:sp>
      <p:sp>
        <p:nvSpPr>
          <p:cNvPr id="6" name="AutoShape 8"/>
          <p:cNvSpPr>
            <a:spLocks noChangeArrowheads="1"/>
          </p:cNvSpPr>
          <p:nvPr/>
        </p:nvSpPr>
        <p:spPr bwMode="gray">
          <a:xfrm>
            <a:off x="6248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7" name="AutoShape 7"/>
          <p:cNvSpPr>
            <a:spLocks noChangeArrowheads="1"/>
          </p:cNvSpPr>
          <p:nvPr/>
        </p:nvSpPr>
        <p:spPr bwMode="gray">
          <a:xfrm>
            <a:off x="5448300" y="218440"/>
            <a:ext cx="8001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8" name="AutoShape 10"/>
          <p:cNvSpPr>
            <a:spLocks noChangeArrowheads="1"/>
          </p:cNvSpPr>
          <p:nvPr/>
        </p:nvSpPr>
        <p:spPr bwMode="gray">
          <a:xfrm>
            <a:off x="4191000" y="222251"/>
            <a:ext cx="12573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9" name="AutoShape 10"/>
          <p:cNvSpPr>
            <a:spLocks noChangeArrowheads="1"/>
          </p:cNvSpPr>
          <p:nvPr/>
        </p:nvSpPr>
        <p:spPr bwMode="gray">
          <a:xfrm>
            <a:off x="2971800" y="228600"/>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22098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a:t>
            </a:r>
            <a:r>
              <a:rPr lang="fa-IR" sz="1600" b="1" dirty="0">
                <a:solidFill>
                  <a:schemeClr val="bg2"/>
                </a:solidFill>
                <a:cs typeface="B Homa" pitchFamily="2" charset="-78"/>
              </a:rPr>
              <a:t>7</a:t>
            </a:r>
            <a:endParaRPr lang="en-US" sz="1600" b="1" dirty="0">
              <a:solidFill>
                <a:schemeClr val="bg2"/>
              </a:solidFill>
              <a:cs typeface="B Homa" pitchFamily="2" charset="-78"/>
            </a:endParaRPr>
          </a:p>
        </p:txBody>
      </p:sp>
      <p:sp>
        <p:nvSpPr>
          <p:cNvPr id="11"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402889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Callout 2"/>
          <p:cNvSpPr/>
          <p:nvPr/>
        </p:nvSpPr>
        <p:spPr>
          <a:xfrm>
            <a:off x="2743200" y="1635760"/>
            <a:ext cx="5410200" cy="21336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dirty="0" smtClean="0">
                <a:latin typeface="B Nazanin"/>
              </a:rPr>
              <a:t>اریکسون</a:t>
            </a:r>
            <a:r>
              <a:rPr lang="en-US" sz="2000" b="1" dirty="0">
                <a:latin typeface="B Nazanin"/>
              </a:rPr>
              <a:t> </a:t>
            </a:r>
            <a:r>
              <a:rPr lang="fa-IR" sz="2000" b="1" dirty="0" smtClean="0">
                <a:latin typeface="B Nazanin"/>
              </a:rPr>
              <a:t>بخاطر ارائه اصطلاح </a:t>
            </a:r>
          </a:p>
          <a:p>
            <a:pPr algn="ctr"/>
            <a:r>
              <a:rPr lang="fa-IR" sz="2000" b="1" dirty="0" smtClean="0">
                <a:latin typeface="B Nazanin"/>
              </a:rPr>
              <a:t>           </a:t>
            </a:r>
            <a:r>
              <a:rPr lang="fa-IR" sz="2400" b="1" dirty="0" smtClean="0">
                <a:solidFill>
                  <a:srgbClr val="FF0000"/>
                </a:solidFill>
                <a:latin typeface="B Nazanin"/>
              </a:rPr>
              <a:t>«</a:t>
            </a:r>
            <a:r>
              <a:rPr lang="fa-IR" sz="2400" b="1" dirty="0">
                <a:solidFill>
                  <a:srgbClr val="FF0000"/>
                </a:solidFill>
                <a:latin typeface="B Nazanin"/>
              </a:rPr>
              <a:t>بحران هویت</a:t>
            </a:r>
            <a:r>
              <a:rPr lang="fa-IR" sz="2400" b="1" dirty="0" smtClean="0">
                <a:solidFill>
                  <a:srgbClr val="FF0000"/>
                </a:solidFill>
                <a:latin typeface="B Nazanin"/>
              </a:rPr>
              <a:t>»</a:t>
            </a:r>
          </a:p>
          <a:p>
            <a:pPr algn="ctr"/>
            <a:r>
              <a:rPr lang="fa-IR" sz="2000" b="1" dirty="0">
                <a:latin typeface="B Nazanin"/>
              </a:rPr>
              <a:t> </a:t>
            </a:r>
            <a:r>
              <a:rPr lang="fa-IR" sz="2000" b="1" dirty="0" smtClean="0">
                <a:latin typeface="B Nazanin"/>
              </a:rPr>
              <a:t>                             </a:t>
            </a:r>
            <a:r>
              <a:rPr lang="fa-IR" sz="2000" b="1" dirty="0">
                <a:latin typeface="B Nazanin"/>
              </a:rPr>
              <a:t>معروف </a:t>
            </a:r>
            <a:r>
              <a:rPr lang="fa-IR" sz="2000" b="1" dirty="0" smtClean="0">
                <a:latin typeface="B Nazanin"/>
              </a:rPr>
              <a:t>شده‌ است</a:t>
            </a:r>
            <a:r>
              <a:rPr lang="fa-IR" sz="2000" b="1" dirty="0">
                <a:latin typeface="B Nazanin"/>
              </a:rPr>
              <a:t>.</a:t>
            </a:r>
          </a:p>
        </p:txBody>
      </p:sp>
      <p:pic>
        <p:nvPicPr>
          <p:cNvPr id="1026" name="Picture 2" descr="روان شناسی رشد اریکسون"/>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754120"/>
            <a:ext cx="2171700" cy="200025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bwMode="auto">
          <a:xfrm>
            <a:off x="-69850" y="2689"/>
            <a:ext cx="9144000" cy="909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AutoShape 9"/>
          <p:cNvSpPr>
            <a:spLocks noChangeArrowheads="1"/>
          </p:cNvSpPr>
          <p:nvPr/>
        </p:nvSpPr>
        <p:spPr bwMode="gray">
          <a:xfrm>
            <a:off x="7391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600" b="1" dirty="0" smtClean="0">
                <a:solidFill>
                  <a:srgbClr val="FFFF00"/>
                </a:solidFill>
                <a:cs typeface="B Homa" pitchFamily="2" charset="-78"/>
              </a:rPr>
              <a:t>بحران هویت</a:t>
            </a:r>
            <a:endParaRPr lang="en-US" sz="1600" b="1" dirty="0">
              <a:solidFill>
                <a:srgbClr val="FFFF00"/>
              </a:solidFill>
              <a:cs typeface="B Homa" pitchFamily="2" charset="-78"/>
            </a:endParaRPr>
          </a:p>
        </p:txBody>
      </p:sp>
      <p:sp>
        <p:nvSpPr>
          <p:cNvPr id="7"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8" name="AutoShape 8"/>
          <p:cNvSpPr>
            <a:spLocks noChangeArrowheads="1"/>
          </p:cNvSpPr>
          <p:nvPr/>
        </p:nvSpPr>
        <p:spPr bwMode="gray">
          <a:xfrm>
            <a:off x="62484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9" name="AutoShape 7"/>
          <p:cNvSpPr>
            <a:spLocks noChangeArrowheads="1"/>
          </p:cNvSpPr>
          <p:nvPr/>
        </p:nvSpPr>
        <p:spPr bwMode="gray">
          <a:xfrm>
            <a:off x="5448300" y="218440"/>
            <a:ext cx="8001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0" name="AutoShape 10"/>
          <p:cNvSpPr>
            <a:spLocks noChangeArrowheads="1"/>
          </p:cNvSpPr>
          <p:nvPr/>
        </p:nvSpPr>
        <p:spPr bwMode="gray">
          <a:xfrm>
            <a:off x="4191000" y="222251"/>
            <a:ext cx="12573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1" name="AutoShape 10"/>
          <p:cNvSpPr>
            <a:spLocks noChangeArrowheads="1"/>
          </p:cNvSpPr>
          <p:nvPr/>
        </p:nvSpPr>
        <p:spPr bwMode="gray">
          <a:xfrm>
            <a:off x="2971800" y="228600"/>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22098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 </a:t>
            </a:r>
            <a:r>
              <a:rPr lang="fa-IR" sz="1600" b="1" dirty="0">
                <a:solidFill>
                  <a:schemeClr val="bg2"/>
                </a:solidFill>
                <a:cs typeface="B Homa" pitchFamily="2" charset="-78"/>
              </a:rPr>
              <a:t>7</a:t>
            </a:r>
            <a:endParaRPr lang="en-US" sz="1600" b="1" dirty="0">
              <a:solidFill>
                <a:schemeClr val="bg2"/>
              </a:solidFill>
              <a:cs typeface="B Homa" pitchFamily="2" charset="-78"/>
            </a:endParaRPr>
          </a:p>
        </p:txBody>
      </p:sp>
      <p:sp>
        <p:nvSpPr>
          <p:cNvPr id="13" name="AutoShape 10"/>
          <p:cNvSpPr>
            <a:spLocks noChangeArrowheads="1"/>
          </p:cNvSpPr>
          <p:nvPr/>
        </p:nvSpPr>
        <p:spPr bwMode="gray">
          <a:xfrm>
            <a:off x="990600" y="228600"/>
            <a:ext cx="12192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بحران های دوره</a:t>
            </a:r>
            <a:endParaRPr lang="en-US" sz="1400" b="1" dirty="0">
              <a:solidFill>
                <a:schemeClr val="bg2"/>
              </a:solidFill>
              <a:cs typeface="B Homa" pitchFamily="2" charset="-78"/>
            </a:endParaRPr>
          </a:p>
        </p:txBody>
      </p:sp>
      <p:sp>
        <p:nvSpPr>
          <p:cNvPr id="14"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123752090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edefined Process 4"/>
          <p:cNvSpPr/>
          <p:nvPr/>
        </p:nvSpPr>
        <p:spPr>
          <a:xfrm>
            <a:off x="3733800" y="1016000"/>
            <a:ext cx="4343400" cy="3352800"/>
          </a:xfrm>
          <a:prstGeom prst="flowChartPredefinedProcess">
            <a:avLst/>
          </a:prstGeom>
        </p:spPr>
        <p:style>
          <a:lnRef idx="2">
            <a:schemeClr val="accent1">
              <a:shade val="50000"/>
            </a:schemeClr>
          </a:lnRef>
          <a:fillRef idx="1001">
            <a:schemeClr val="lt2"/>
          </a:fillRef>
          <a:effectRef idx="0">
            <a:schemeClr val="accent1"/>
          </a:effectRef>
          <a:fontRef idx="minor">
            <a:schemeClr val="lt1"/>
          </a:fontRef>
        </p:style>
        <p:txBody>
          <a:bodyPr rtlCol="1" anchor="ctr"/>
          <a:lstStyle/>
          <a:p>
            <a:r>
              <a:rPr lang="fa-IR" dirty="0">
                <a:solidFill>
                  <a:srgbClr val="7030A0"/>
                </a:solidFill>
                <a:latin typeface="B Nazanin"/>
              </a:rPr>
              <a:t>حس هویت در </a:t>
            </a:r>
            <a:r>
              <a:rPr lang="fa-IR" dirty="0" smtClean="0">
                <a:solidFill>
                  <a:srgbClr val="7030A0"/>
                </a:solidFill>
                <a:latin typeface="B Nazanin"/>
              </a:rPr>
              <a:t>اوایل زندگی</a:t>
            </a:r>
            <a:r>
              <a:rPr lang="fa-IR" dirty="0">
                <a:solidFill>
                  <a:srgbClr val="7030A0"/>
                </a:solidFill>
                <a:latin typeface="B Nazanin"/>
              </a:rPr>
              <a:t>، زمانی که کودک مادرش را می شناسد آغاز می شود، این حس به رشد خود ادامه می دهد و در نوجوانی به </a:t>
            </a:r>
            <a:r>
              <a:rPr lang="fa-IR" dirty="0" smtClean="0">
                <a:solidFill>
                  <a:srgbClr val="7030A0"/>
                </a:solidFill>
                <a:latin typeface="B Nazanin"/>
              </a:rPr>
              <a:t>کامل ترین  حالت </a:t>
            </a:r>
            <a:r>
              <a:rPr lang="fa-IR" dirty="0">
                <a:solidFill>
                  <a:srgbClr val="7030A0"/>
                </a:solidFill>
                <a:latin typeface="B Nazanin"/>
              </a:rPr>
              <a:t>خود می رسد.</a:t>
            </a:r>
          </a:p>
          <a:p>
            <a:r>
              <a:rPr lang="fa-IR" dirty="0">
                <a:solidFill>
                  <a:srgbClr val="7030A0"/>
                </a:solidFill>
                <a:latin typeface="B Nazanin"/>
              </a:rPr>
              <a:t>در این دوره از زندگی، بعید نیست که شخص دچار بحران هویت شود که به صورت سردرگمی نشان داده می شود. به تعبیری </a:t>
            </a:r>
            <a:r>
              <a:rPr lang="fa-IR" dirty="0" smtClean="0">
                <a:solidFill>
                  <a:srgbClr val="7030A0"/>
                </a:solidFill>
                <a:latin typeface="B Nazanin"/>
              </a:rPr>
              <a:t>شخص  نمی داند  زندگی  اش </a:t>
            </a:r>
            <a:r>
              <a:rPr lang="fa-IR" dirty="0">
                <a:solidFill>
                  <a:srgbClr val="7030A0"/>
                </a:solidFill>
                <a:latin typeface="B Nazanin"/>
              </a:rPr>
              <a:t>به چه جهتی گرایش دارد. </a:t>
            </a:r>
          </a:p>
        </p:txBody>
      </p:sp>
      <p:sp>
        <p:nvSpPr>
          <p:cNvPr id="6" name="Flowchart: Predefined Process 5"/>
          <p:cNvSpPr/>
          <p:nvPr/>
        </p:nvSpPr>
        <p:spPr>
          <a:xfrm>
            <a:off x="990600" y="3200400"/>
            <a:ext cx="2286000" cy="2286000"/>
          </a:xfrm>
          <a:prstGeom prst="flowChartPredefinedProcess">
            <a:avLst/>
          </a:prstGeom>
        </p:spPr>
        <p:style>
          <a:lnRef idx="1">
            <a:schemeClr val="dk1"/>
          </a:lnRef>
          <a:fillRef idx="2">
            <a:schemeClr val="dk1"/>
          </a:fillRef>
          <a:effectRef idx="1">
            <a:schemeClr val="dk1"/>
          </a:effectRef>
          <a:fontRef idx="minor">
            <a:schemeClr val="dk1"/>
          </a:fontRef>
        </p:style>
        <p:txBody>
          <a:bodyPr rtlCol="1" anchor="ctr"/>
          <a:lstStyle/>
          <a:p>
            <a:r>
              <a:rPr lang="fa-IR" sz="1600" dirty="0">
                <a:solidFill>
                  <a:srgbClr val="7030A0"/>
                </a:solidFill>
                <a:latin typeface="B Nazanin"/>
              </a:rPr>
              <a:t>بحران هویت می تواند به </a:t>
            </a:r>
            <a:r>
              <a:rPr lang="fa-IR" sz="1600" dirty="0" smtClean="0">
                <a:solidFill>
                  <a:srgbClr val="7030A0"/>
                </a:solidFill>
                <a:latin typeface="B Nazanin"/>
              </a:rPr>
              <a:t>صورت</a:t>
            </a:r>
          </a:p>
          <a:p>
            <a:r>
              <a:rPr lang="fa-IR" sz="1600" dirty="0" smtClean="0">
                <a:solidFill>
                  <a:srgbClr val="7030A0"/>
                </a:solidFill>
                <a:latin typeface="B Nazanin"/>
              </a:rPr>
              <a:t> </a:t>
            </a:r>
            <a:r>
              <a:rPr lang="fa-IR" sz="1600" b="1" dirty="0">
                <a:solidFill>
                  <a:srgbClr val="7030A0"/>
                </a:solidFill>
                <a:latin typeface="B Nazanin"/>
              </a:rPr>
              <a:t>بی علاقگی، دمدمی بودن غرق شدن در خیالات،</a:t>
            </a:r>
            <a:r>
              <a:rPr lang="fa-IR" sz="1600" dirty="0">
                <a:solidFill>
                  <a:srgbClr val="7030A0"/>
                </a:solidFill>
                <a:latin typeface="B Nazanin"/>
              </a:rPr>
              <a:t> یا </a:t>
            </a:r>
            <a:r>
              <a:rPr lang="fa-IR" sz="1600" b="1" dirty="0">
                <a:solidFill>
                  <a:srgbClr val="7030A0"/>
                </a:solidFill>
                <a:latin typeface="B Nazanin"/>
              </a:rPr>
              <a:t>احساس سرگردانی بدون هدف،</a:t>
            </a:r>
            <a:r>
              <a:rPr lang="fa-IR" sz="1600" dirty="0">
                <a:solidFill>
                  <a:srgbClr val="7030A0"/>
                </a:solidFill>
                <a:latin typeface="B Nazanin"/>
              </a:rPr>
              <a:t> نشان داده شود.</a:t>
            </a:r>
          </a:p>
        </p:txBody>
      </p:sp>
      <p:pic>
        <p:nvPicPr>
          <p:cNvPr id="7" name="Picture 2"/>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0" y="-3660"/>
            <a:ext cx="9144000" cy="909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9"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600" b="1" dirty="0" smtClean="0">
                <a:solidFill>
                  <a:srgbClr val="FFFF00"/>
                </a:solidFill>
                <a:cs typeface="B Homa" pitchFamily="2" charset="-78"/>
              </a:rPr>
              <a:t>بحران هویت</a:t>
            </a:r>
            <a:endParaRPr lang="en-US" sz="1600" b="1" dirty="0">
              <a:solidFill>
                <a:srgbClr val="FFFF00"/>
              </a:solidFill>
              <a:cs typeface="B Homa" pitchFamily="2" charset="-78"/>
            </a:endParaRPr>
          </a:p>
        </p:txBody>
      </p:sp>
      <p:sp>
        <p:nvSpPr>
          <p:cNvPr id="10" name="AutoShape 8"/>
          <p:cNvSpPr>
            <a:spLocks noChangeArrowheads="1"/>
          </p:cNvSpPr>
          <p:nvPr/>
        </p:nvSpPr>
        <p:spPr bwMode="gray">
          <a:xfrm>
            <a:off x="6324600" y="228600"/>
            <a:ext cx="1143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نظریه اریکسون</a:t>
            </a:r>
            <a:endParaRPr lang="en-US" sz="1400" b="1" dirty="0">
              <a:solidFill>
                <a:schemeClr val="bg2"/>
              </a:solidFill>
              <a:cs typeface="B Homa" pitchFamily="2" charset="-78"/>
            </a:endParaRPr>
          </a:p>
        </p:txBody>
      </p:sp>
      <p:sp>
        <p:nvSpPr>
          <p:cNvPr id="11"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12" name="AutoShape 10"/>
          <p:cNvSpPr>
            <a:spLocks noChangeArrowheads="1"/>
          </p:cNvSpPr>
          <p:nvPr/>
        </p:nvSpPr>
        <p:spPr bwMode="gray">
          <a:xfrm>
            <a:off x="4038601" y="222251"/>
            <a:ext cx="1371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13" name="AutoShape 10"/>
          <p:cNvSpPr>
            <a:spLocks noChangeArrowheads="1"/>
          </p:cNvSpPr>
          <p:nvPr/>
        </p:nvSpPr>
        <p:spPr bwMode="gray">
          <a:xfrm>
            <a:off x="3047999" y="228600"/>
            <a:ext cx="990601"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600" b="1" dirty="0" smtClean="0">
                <a:solidFill>
                  <a:schemeClr val="bg2"/>
                </a:solidFill>
                <a:cs typeface="B Homa" pitchFamily="2" charset="-78"/>
              </a:rPr>
              <a:t>رشد</a:t>
            </a:r>
            <a:r>
              <a:rPr lang="fa-IR" b="1" dirty="0" smtClean="0">
                <a:solidFill>
                  <a:schemeClr val="bg2"/>
                </a:solidFill>
                <a:cs typeface="B Homa" pitchFamily="2" charset="-78"/>
              </a:rPr>
              <a:t> </a:t>
            </a:r>
            <a:r>
              <a:rPr lang="fa-IR" sz="1400" b="1" dirty="0" smtClean="0">
                <a:solidFill>
                  <a:schemeClr val="bg2"/>
                </a:solidFill>
                <a:cs typeface="B Homa" pitchFamily="2" charset="-78"/>
              </a:rPr>
              <a:t>میانسالی</a:t>
            </a:r>
            <a:endParaRPr lang="en-US" sz="1400" b="1" dirty="0">
              <a:solidFill>
                <a:schemeClr val="bg2"/>
              </a:solidFill>
              <a:cs typeface="B Homa" pitchFamily="2" charset="-78"/>
            </a:endParaRPr>
          </a:p>
        </p:txBody>
      </p:sp>
      <p:sp>
        <p:nvSpPr>
          <p:cNvPr id="14" name="AutoShape 10"/>
          <p:cNvSpPr>
            <a:spLocks noChangeArrowheads="1"/>
          </p:cNvSpPr>
          <p:nvPr/>
        </p:nvSpPr>
        <p:spPr bwMode="gray">
          <a:xfrm>
            <a:off x="2286000" y="228600"/>
            <a:ext cx="685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مرحله7</a:t>
            </a:r>
            <a:endParaRPr lang="en-US" sz="1400" b="1" dirty="0">
              <a:solidFill>
                <a:schemeClr val="bg2"/>
              </a:solidFill>
              <a:cs typeface="B Homa" pitchFamily="2" charset="-78"/>
            </a:endParaRPr>
          </a:p>
        </p:txBody>
      </p:sp>
      <p:sp>
        <p:nvSpPr>
          <p:cNvPr id="15" name="AutoShape 10"/>
          <p:cNvSpPr>
            <a:spLocks noChangeArrowheads="1"/>
          </p:cNvSpPr>
          <p:nvPr/>
        </p:nvSpPr>
        <p:spPr bwMode="gray">
          <a:xfrm>
            <a:off x="990600" y="228600"/>
            <a:ext cx="12954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600" b="1" dirty="0">
                <a:solidFill>
                  <a:schemeClr val="bg2"/>
                </a:solidFill>
                <a:cs typeface="B Homa" pitchFamily="2" charset="-78"/>
              </a:rPr>
              <a:t>بحران های دوره</a:t>
            </a:r>
            <a:endParaRPr lang="en-US" sz="1600" b="1" dirty="0">
              <a:solidFill>
                <a:schemeClr val="bg2"/>
              </a:solidFill>
              <a:cs typeface="B Homa" pitchFamily="2" charset="-78"/>
            </a:endParaRPr>
          </a:p>
        </p:txBody>
      </p:sp>
      <p:sp>
        <p:nvSpPr>
          <p:cNvPr id="16" name="AutoShape 10"/>
          <p:cNvSpPr>
            <a:spLocks noChangeArrowheads="1"/>
          </p:cNvSpPr>
          <p:nvPr/>
        </p:nvSpPr>
        <p:spPr bwMode="gray">
          <a:xfrm>
            <a:off x="0" y="228600"/>
            <a:ext cx="990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smtClean="0">
                <a:solidFill>
                  <a:schemeClr val="bg2"/>
                </a:solidFill>
                <a:cs typeface="B Homa" pitchFamily="2" charset="-78"/>
              </a:rPr>
              <a:t>انتقاد وارده</a:t>
            </a:r>
            <a:endParaRPr lang="en-US" sz="1400" b="1" dirty="0">
              <a:solidFill>
                <a:schemeClr val="bg2"/>
              </a:solidFill>
              <a:cs typeface="B Homa" pitchFamily="2" charset="-78"/>
            </a:endParaRPr>
          </a:p>
        </p:txBody>
      </p:sp>
    </p:spTree>
    <p:extLst>
      <p:ext uri="{BB962C8B-B14F-4D97-AF65-F5344CB8AC3E}">
        <p14:creationId xmlns:p14="http://schemas.microsoft.com/office/powerpoint/2010/main" val="45325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100" y="-6349"/>
            <a:ext cx="9144000" cy="914400"/>
          </a:xfrm>
          <a:prstGeom prst="rect">
            <a:avLst/>
          </a:prstGeom>
          <a:solidFill>
            <a:srgbClr val="522100"/>
          </a:solidFill>
          <a:ln w="9525">
            <a:solidFill>
              <a:schemeClr val="tx1"/>
            </a:solidFill>
            <a:miter lim="800000"/>
            <a:headEnd/>
            <a:tailEnd/>
          </a:ln>
        </p:spPr>
        <p:txBody>
          <a:bodyPr wrap="none" anchor="ctr"/>
          <a:lstStyle/>
          <a:p>
            <a:endParaRPr lang="fa-IR"/>
          </a:p>
        </p:txBody>
      </p:sp>
      <p:sp>
        <p:nvSpPr>
          <p:cNvPr id="12" name="TextBox 11"/>
          <p:cNvSpPr txBox="1"/>
          <p:nvPr/>
        </p:nvSpPr>
        <p:spPr>
          <a:xfrm>
            <a:off x="533400" y="1447801"/>
            <a:ext cx="7772400" cy="1200329"/>
          </a:xfrm>
          <a:prstGeom prst="rect">
            <a:avLst/>
          </a:prstGeom>
          <a:noFill/>
        </p:spPr>
        <p:txBody>
          <a:bodyPr wrap="square" rtlCol="1">
            <a:spAutoFit/>
          </a:bodyPr>
          <a:lstStyle/>
          <a:p>
            <a:pPr algn="just">
              <a:buFont typeface="Wingdings" pitchFamily="2" charset="2"/>
              <a:buChar char="Ø"/>
            </a:pPr>
            <a:r>
              <a:rPr lang="fa-IR" sz="2400" dirty="0" smtClean="0"/>
              <a:t>علف هاي هرز علاوه بر رقابت با بوته هاي بادنجان</a:t>
            </a:r>
            <a:r>
              <a:rPr lang="fa-IR" sz="2400" b="1" dirty="0" smtClean="0"/>
              <a:t> </a:t>
            </a:r>
            <a:r>
              <a:rPr lang="fa-IR" sz="2400" dirty="0" smtClean="0"/>
              <a:t>و استفاده از آب و مواد غذايي و سايه اندازي در مزرعه با كاهش جريان هوا محيط مناسبي براي گسترش انواع بيماريها مهيا مي كنند. </a:t>
            </a:r>
            <a:endParaRPr lang="fa-IR" sz="2400" dirty="0"/>
          </a:p>
        </p:txBody>
      </p:sp>
      <p:sp>
        <p:nvSpPr>
          <p:cNvPr id="16" name="TextBox 15"/>
          <p:cNvSpPr txBox="1"/>
          <p:nvPr/>
        </p:nvSpPr>
        <p:spPr>
          <a:xfrm>
            <a:off x="609600" y="5029201"/>
            <a:ext cx="7848600" cy="830997"/>
          </a:xfrm>
          <a:prstGeom prst="rect">
            <a:avLst/>
          </a:prstGeom>
          <a:noFill/>
        </p:spPr>
        <p:txBody>
          <a:bodyPr wrap="square" rtlCol="1">
            <a:spAutoFit/>
          </a:bodyPr>
          <a:lstStyle/>
          <a:p>
            <a:pPr algn="just">
              <a:buFont typeface="Wingdings" pitchFamily="2" charset="2"/>
              <a:buChar char="Ø"/>
            </a:pPr>
            <a:r>
              <a:rPr lang="ar-SA" sz="2400" dirty="0" smtClean="0"/>
              <a:t>خاکپوش ها موادی هستند که برای محافظت از خاک ها بر سطح زمین قرار داده می شوند</a:t>
            </a:r>
            <a:r>
              <a:rPr lang="ar-SA" dirty="0" smtClean="0"/>
              <a:t>. </a:t>
            </a:r>
            <a:endParaRPr lang="fa-IR" dirty="0"/>
          </a:p>
        </p:txBody>
      </p:sp>
      <p:sp>
        <p:nvSpPr>
          <p:cNvPr id="14" name="Bevel 13"/>
          <p:cNvSpPr/>
          <p:nvPr/>
        </p:nvSpPr>
        <p:spPr>
          <a:xfrm>
            <a:off x="5410200" y="1219200"/>
            <a:ext cx="3357586" cy="1071570"/>
          </a:xfrm>
          <a:prstGeom prst="bevel">
            <a:avLst/>
          </a:prstGeom>
          <a:solidFill>
            <a:schemeClr val="accent5">
              <a:lumMod val="60000"/>
              <a:lumOff val="40000"/>
            </a:schemeClr>
          </a:solidFill>
          <a:ln>
            <a:solidFill>
              <a:schemeClr val="accent5">
                <a:lumMod val="75000"/>
              </a:schemeClr>
            </a:solidFill>
          </a:ln>
          <a:effectLst>
            <a:outerShdw blurRad="130000" dist="508000" dir="2700000" algn="tl" rotWithShape="0">
              <a:srgbClr val="000000">
                <a:alpha val="35000"/>
              </a:srgbClr>
            </a:outerShdw>
          </a:effectLst>
        </p:spPr>
        <p:style>
          <a:lnRef idx="1">
            <a:schemeClr val="accent2"/>
          </a:lnRef>
          <a:fillRef idx="2">
            <a:schemeClr val="accent2"/>
          </a:fillRef>
          <a:effectRef idx="1">
            <a:schemeClr val="accent2"/>
          </a:effectRef>
          <a:fontRef idx="minor">
            <a:schemeClr val="dk1"/>
          </a:fontRef>
        </p:style>
        <p:txBody>
          <a:bodyPr rtlCol="1" anchor="ctr"/>
          <a:lstStyle/>
          <a:p>
            <a:pPr algn="ctr"/>
            <a:endParaRPr lang="fa-IR" sz="2800" b="1" dirty="0">
              <a:solidFill>
                <a:schemeClr val="bg1"/>
              </a:solidFill>
              <a:effectLst>
                <a:outerShdw blurRad="38100" dist="38100" dir="2700000" algn="tl">
                  <a:srgbClr val="000000">
                    <a:alpha val="43137"/>
                  </a:srgbClr>
                </a:outerShdw>
              </a:effectLst>
              <a:cs typeface="B Koodak" pitchFamily="2" charset="-78"/>
            </a:endParaRPr>
          </a:p>
        </p:txBody>
      </p:sp>
      <p:sp>
        <p:nvSpPr>
          <p:cNvPr id="15" name="Frame 14"/>
          <p:cNvSpPr/>
          <p:nvPr/>
        </p:nvSpPr>
        <p:spPr>
          <a:xfrm>
            <a:off x="214282" y="2590800"/>
            <a:ext cx="8715436" cy="4052886"/>
          </a:xfrm>
          <a:prstGeom prst="frame">
            <a:avLst>
              <a:gd name="adj1" fmla="val 2765"/>
            </a:avLst>
          </a:prstGeom>
          <a:gradFill flip="none" rotWithShape="1">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18900000" scaled="1"/>
            <a:tileRect/>
          </a:gradFill>
        </p:spPr>
        <p:style>
          <a:lnRef idx="0">
            <a:schemeClr val="accent5"/>
          </a:lnRef>
          <a:fillRef idx="3">
            <a:schemeClr val="accent5"/>
          </a:fillRef>
          <a:effectRef idx="3">
            <a:schemeClr val="accent5"/>
          </a:effectRef>
          <a:fontRef idx="minor">
            <a:schemeClr val="lt1"/>
          </a:fontRef>
        </p:style>
        <p:txBody>
          <a:bodyPr rtlCol="1" anchor="ctr"/>
          <a:lstStyle/>
          <a:p>
            <a:pPr algn="ctr"/>
            <a:endParaRPr lang="fa-IR">
              <a:solidFill>
                <a:schemeClr val="tx1"/>
              </a:solidFill>
            </a:endParaRPr>
          </a:p>
        </p:txBody>
      </p:sp>
      <p:sp>
        <p:nvSpPr>
          <p:cNvPr id="17" name="Rectangle 16"/>
          <p:cNvSpPr/>
          <p:nvPr/>
        </p:nvSpPr>
        <p:spPr>
          <a:xfrm>
            <a:off x="381000" y="2819400"/>
            <a:ext cx="8143932" cy="3462358"/>
          </a:xfrm>
          <a:prstGeom prst="rect">
            <a:avLst/>
          </a:prstGeom>
          <a:effectLst>
            <a:outerShdw blurRad="50800" dist="254000" dir="5400000" algn="t"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1" anchor="ctr"/>
          <a:lstStyle/>
          <a:p>
            <a:pPr>
              <a:buSzPct val="150000"/>
            </a:pPr>
            <a:endParaRPr lang="fa-IR" sz="2000" b="1" dirty="0" smtClean="0">
              <a:solidFill>
                <a:schemeClr val="bg1"/>
              </a:solidFill>
              <a:cs typeface="B Lotus" pitchFamily="2" charset="-78"/>
            </a:endParaRPr>
          </a:p>
        </p:txBody>
      </p:sp>
      <p:sp>
        <p:nvSpPr>
          <p:cNvPr id="18" name="TextBox 17"/>
          <p:cNvSpPr txBox="1"/>
          <p:nvPr/>
        </p:nvSpPr>
        <p:spPr>
          <a:xfrm>
            <a:off x="5943600" y="1524000"/>
            <a:ext cx="2209800" cy="461665"/>
          </a:xfrm>
          <a:prstGeom prst="rect">
            <a:avLst/>
          </a:prstGeom>
          <a:noFill/>
        </p:spPr>
        <p:txBody>
          <a:bodyPr wrap="square" rtlCol="1">
            <a:spAutoFit/>
          </a:bodyPr>
          <a:lstStyle/>
          <a:p>
            <a:pPr algn="ctr"/>
            <a:r>
              <a:rPr lang="fa-IR" sz="2400" b="1" dirty="0" smtClean="0">
                <a:cs typeface="B Nazanin" pitchFamily="2" charset="-78"/>
              </a:rPr>
              <a:t>نظریه اریکسون</a:t>
            </a:r>
            <a:endParaRPr lang="fa-IR" sz="2400" dirty="0">
              <a:cs typeface="B Nazanin" pitchFamily="2" charset="-78"/>
            </a:endParaRPr>
          </a:p>
        </p:txBody>
      </p:sp>
      <p:sp>
        <p:nvSpPr>
          <p:cNvPr id="19" name="TextBox 18"/>
          <p:cNvSpPr txBox="1"/>
          <p:nvPr/>
        </p:nvSpPr>
        <p:spPr>
          <a:xfrm>
            <a:off x="457200" y="3352800"/>
            <a:ext cx="7924800" cy="2123658"/>
          </a:xfrm>
          <a:prstGeom prst="rect">
            <a:avLst/>
          </a:prstGeom>
          <a:noFill/>
        </p:spPr>
        <p:txBody>
          <a:bodyPr wrap="square" rtlCol="1">
            <a:spAutoFit/>
          </a:bodyPr>
          <a:lstStyle/>
          <a:p>
            <a:r>
              <a:rPr lang="fa-IR" sz="2200" dirty="0" smtClean="0">
                <a:cs typeface="B Nazanin" pitchFamily="2" charset="-78"/>
              </a:rPr>
              <a:t>بنظر اریکسون  ما در هر مرحله رشد روانی_اجتماعی  هشیارانه به رشد خود جهت میدهیم. این اندیشه مخالف دیدگاه فروید است که میگفت ما محصول  تجارب کودکی خود هستیم و نمیتوانیم شخصیتمان را در دوره های بعدی زندگی تغییر دهیم. اگرچه اریکسون می دانست که تاثیرات دوره کودکی  مهم اند و حتی ممکن است زیان بخش هم باشند در عین حال استدلال میکرد که رویدادهای مراحل بعد زندگی میتواند رویدادهای منفی دوره کودکی را خنثی کند یا بر آن ها غالب شود و به هدف نهایی ما خدمت کند.</a:t>
            </a:r>
            <a:endParaRPr lang="fa-IR" sz="2200" dirty="0">
              <a:cs typeface="B Nazanin" pitchFamily="2" charset="-78"/>
            </a:endParaRPr>
          </a:p>
        </p:txBody>
      </p:sp>
      <p:sp>
        <p:nvSpPr>
          <p:cNvPr id="21" name="TextBox 20"/>
          <p:cNvSpPr txBox="1"/>
          <p:nvPr/>
        </p:nvSpPr>
        <p:spPr>
          <a:xfrm>
            <a:off x="457200" y="4495800"/>
            <a:ext cx="8001000" cy="430887"/>
          </a:xfrm>
          <a:prstGeom prst="rect">
            <a:avLst/>
          </a:prstGeom>
          <a:noFill/>
        </p:spPr>
        <p:txBody>
          <a:bodyPr wrap="square" rtlCol="1">
            <a:spAutoFit/>
          </a:bodyPr>
          <a:lstStyle/>
          <a:p>
            <a:pPr algn="ctr"/>
            <a:endParaRPr lang="fa-IR" sz="2200" dirty="0">
              <a:cs typeface="B Nazanin" pitchFamily="2" charset="-78"/>
            </a:endParaRPr>
          </a:p>
        </p:txBody>
      </p:sp>
      <p:sp>
        <p:nvSpPr>
          <p:cNvPr id="20" name="AutoShape 6"/>
          <p:cNvSpPr>
            <a:spLocks noChangeArrowheads="1"/>
          </p:cNvSpPr>
          <p:nvPr/>
        </p:nvSpPr>
        <p:spPr bwMode="gray">
          <a:xfrm>
            <a:off x="8534400" y="222251"/>
            <a:ext cx="539750" cy="463549"/>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مقدمه</a:t>
            </a:r>
            <a:endParaRPr lang="en-US" sz="1400" b="1" dirty="0">
              <a:solidFill>
                <a:schemeClr val="bg2"/>
              </a:solidFill>
              <a:cs typeface="B Homa" pitchFamily="2" charset="-78"/>
            </a:endParaRPr>
          </a:p>
        </p:txBody>
      </p:sp>
      <p:sp>
        <p:nvSpPr>
          <p:cNvPr id="22" name="AutoShape 9"/>
          <p:cNvSpPr>
            <a:spLocks noChangeArrowheads="1"/>
          </p:cNvSpPr>
          <p:nvPr/>
        </p:nvSpPr>
        <p:spPr bwMode="gray">
          <a:xfrm>
            <a:off x="74676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بحران هویت</a:t>
            </a:r>
            <a:endParaRPr lang="en-US" sz="1400" b="1" dirty="0">
              <a:solidFill>
                <a:schemeClr val="bg2"/>
              </a:solidFill>
              <a:cs typeface="B Homa" pitchFamily="2" charset="-78"/>
            </a:endParaRPr>
          </a:p>
        </p:txBody>
      </p:sp>
      <p:sp>
        <p:nvSpPr>
          <p:cNvPr id="23" name="AutoShape 8"/>
          <p:cNvSpPr>
            <a:spLocks noChangeArrowheads="1"/>
          </p:cNvSpPr>
          <p:nvPr/>
        </p:nvSpPr>
        <p:spPr bwMode="gray">
          <a:xfrm>
            <a:off x="6400800" y="228600"/>
            <a:ext cx="10668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rgbClr val="FFFF00"/>
                </a:solidFill>
                <a:cs typeface="B Homa" pitchFamily="2" charset="-78"/>
              </a:rPr>
              <a:t>نظریه اریکسون</a:t>
            </a:r>
            <a:endParaRPr lang="en-US" sz="1400" b="1" dirty="0">
              <a:solidFill>
                <a:srgbClr val="FFFF00"/>
              </a:solidFill>
              <a:cs typeface="B Homa" pitchFamily="2" charset="-78"/>
            </a:endParaRPr>
          </a:p>
        </p:txBody>
      </p:sp>
      <p:sp>
        <p:nvSpPr>
          <p:cNvPr id="26" name="AutoShape 7"/>
          <p:cNvSpPr>
            <a:spLocks noChangeArrowheads="1"/>
          </p:cNvSpPr>
          <p:nvPr/>
        </p:nvSpPr>
        <p:spPr bwMode="gray">
          <a:xfrm>
            <a:off x="5410200" y="228600"/>
            <a:ext cx="9144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مراحل رشد</a:t>
            </a:r>
            <a:endParaRPr lang="en-US" sz="1400" b="1" dirty="0">
              <a:solidFill>
                <a:schemeClr val="bg2"/>
              </a:solidFill>
              <a:cs typeface="B Homa" pitchFamily="2" charset="-78"/>
            </a:endParaRPr>
          </a:p>
        </p:txBody>
      </p:sp>
      <p:sp>
        <p:nvSpPr>
          <p:cNvPr id="27" name="AutoShape 10"/>
          <p:cNvSpPr>
            <a:spLocks noChangeArrowheads="1"/>
          </p:cNvSpPr>
          <p:nvPr/>
        </p:nvSpPr>
        <p:spPr bwMode="gray">
          <a:xfrm>
            <a:off x="4191000" y="222251"/>
            <a:ext cx="12192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خصوصیات نظریه</a:t>
            </a:r>
            <a:endParaRPr lang="en-US" sz="1400" b="1" dirty="0">
              <a:solidFill>
                <a:schemeClr val="bg2"/>
              </a:solidFill>
              <a:cs typeface="B Homa" pitchFamily="2" charset="-78"/>
            </a:endParaRPr>
          </a:p>
        </p:txBody>
      </p:sp>
      <p:sp>
        <p:nvSpPr>
          <p:cNvPr id="28" name="AutoShape 10"/>
          <p:cNvSpPr>
            <a:spLocks noChangeArrowheads="1"/>
          </p:cNvSpPr>
          <p:nvPr/>
        </p:nvSpPr>
        <p:spPr bwMode="gray">
          <a:xfrm>
            <a:off x="3200400" y="228600"/>
            <a:ext cx="9906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رشد میانسالی</a:t>
            </a:r>
            <a:endParaRPr lang="en-US" sz="1400" b="1" dirty="0">
              <a:solidFill>
                <a:schemeClr val="bg2"/>
              </a:solidFill>
              <a:cs typeface="B Homa" pitchFamily="2" charset="-78"/>
            </a:endParaRPr>
          </a:p>
        </p:txBody>
      </p:sp>
      <p:sp>
        <p:nvSpPr>
          <p:cNvPr id="31" name="AutoShape 10"/>
          <p:cNvSpPr>
            <a:spLocks noChangeArrowheads="1"/>
          </p:cNvSpPr>
          <p:nvPr/>
        </p:nvSpPr>
        <p:spPr bwMode="gray">
          <a:xfrm>
            <a:off x="2438400" y="228600"/>
            <a:ext cx="762000" cy="457200"/>
          </a:xfrm>
          <a:prstGeom prst="roundRect">
            <a:avLst>
              <a:gd name="adj" fmla="val 50000"/>
            </a:avLst>
          </a:prstGeom>
          <a:noFill/>
          <a:ln w="28575" algn="ctr">
            <a:solidFill>
              <a:schemeClr val="bg2"/>
            </a:solidFill>
            <a:round/>
            <a:headEnd/>
            <a:tailEnd/>
          </a:ln>
        </p:spPr>
        <p:txBody>
          <a:bodyPr wrap="none" anchor="ctr"/>
          <a:lstStyle/>
          <a:p>
            <a:pPr algn="r" rtl="1" eaLnBrk="0" hangingPunct="0"/>
            <a:r>
              <a:rPr lang="fa-IR" sz="1400" b="1" dirty="0" smtClean="0">
                <a:solidFill>
                  <a:schemeClr val="bg2"/>
                </a:solidFill>
                <a:cs typeface="B Homa" pitchFamily="2" charset="-78"/>
              </a:rPr>
              <a:t>مرحله7</a:t>
            </a:r>
            <a:endParaRPr lang="en-US" sz="1400" b="1" dirty="0">
              <a:solidFill>
                <a:schemeClr val="bg2"/>
              </a:solidFill>
              <a:cs typeface="B Homa" pitchFamily="2" charset="-78"/>
            </a:endParaRPr>
          </a:p>
        </p:txBody>
      </p:sp>
      <p:sp>
        <p:nvSpPr>
          <p:cNvPr id="32" name="AutoShape 10"/>
          <p:cNvSpPr>
            <a:spLocks noChangeArrowheads="1"/>
          </p:cNvSpPr>
          <p:nvPr/>
        </p:nvSpPr>
        <p:spPr bwMode="gray">
          <a:xfrm>
            <a:off x="1066800" y="228600"/>
            <a:ext cx="13716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400" b="1" dirty="0">
                <a:solidFill>
                  <a:schemeClr val="bg2"/>
                </a:solidFill>
                <a:cs typeface="B Homa" pitchFamily="2" charset="-78"/>
              </a:rPr>
              <a:t>ب</a:t>
            </a:r>
            <a:r>
              <a:rPr lang="fa-IR" sz="1600" b="1" dirty="0">
                <a:solidFill>
                  <a:schemeClr val="bg2"/>
                </a:solidFill>
                <a:cs typeface="B Homa" pitchFamily="2" charset="-78"/>
              </a:rPr>
              <a:t>حران های دوره</a:t>
            </a:r>
            <a:endParaRPr lang="en-US" sz="1600" b="1" dirty="0">
              <a:solidFill>
                <a:schemeClr val="bg2"/>
              </a:solidFill>
              <a:cs typeface="B Homa" pitchFamily="2" charset="-78"/>
            </a:endParaRPr>
          </a:p>
        </p:txBody>
      </p:sp>
      <p:sp>
        <p:nvSpPr>
          <p:cNvPr id="33" name="AutoShape 10"/>
          <p:cNvSpPr>
            <a:spLocks noChangeArrowheads="1"/>
          </p:cNvSpPr>
          <p:nvPr/>
        </p:nvSpPr>
        <p:spPr bwMode="gray">
          <a:xfrm>
            <a:off x="0" y="228600"/>
            <a:ext cx="1066800" cy="457200"/>
          </a:xfrm>
          <a:prstGeom prst="roundRect">
            <a:avLst>
              <a:gd name="adj" fmla="val 50000"/>
            </a:avLst>
          </a:prstGeom>
          <a:noFill/>
          <a:ln w="28575" algn="ctr">
            <a:solidFill>
              <a:schemeClr val="bg2"/>
            </a:solidFill>
            <a:round/>
            <a:headEnd/>
            <a:tailEnd/>
          </a:ln>
        </p:spPr>
        <p:txBody>
          <a:bodyPr wrap="none" anchor="ctr"/>
          <a:lstStyle/>
          <a:p>
            <a:pPr eaLnBrk="0" hangingPunct="0"/>
            <a:r>
              <a:rPr lang="fa-IR" sz="1600" b="1" dirty="0" smtClean="0">
                <a:solidFill>
                  <a:schemeClr val="bg2"/>
                </a:solidFill>
                <a:cs typeface="B Homa" pitchFamily="2" charset="-78"/>
              </a:rPr>
              <a:t>انتقاد  </a:t>
            </a:r>
            <a:r>
              <a:rPr lang="fa-IR" sz="1600" b="1" dirty="0">
                <a:solidFill>
                  <a:schemeClr val="bg2"/>
                </a:solidFill>
                <a:cs typeface="B Homa" pitchFamily="2" charset="-78"/>
              </a:rPr>
              <a:t>وارده</a:t>
            </a:r>
            <a:endParaRPr lang="en-US" sz="1600" b="1" dirty="0">
              <a:solidFill>
                <a:schemeClr val="bg2"/>
              </a:solidFill>
              <a:cs typeface="B Hom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
                                            <p:bg/>
                                          </p:spTgt>
                                        </p:tgtEl>
                                        <p:attrNameLst>
                                          <p:attrName>style.visibility</p:attrName>
                                        </p:attrNameLst>
                                      </p:cBhvr>
                                      <p:to>
                                        <p:strVal val="visible"/>
                                      </p:to>
                                    </p:set>
                                    <p:anim calcmode="lin" valueType="num">
                                      <p:cBhvr additive="base">
                                        <p:cTn id="17" dur="500" fill="hold"/>
                                        <p:tgtEl>
                                          <p:spTgt spid="17">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17">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nodePh="1">
                                  <p:stCondLst>
                                    <p:cond delay="0"/>
                                  </p:stCondLst>
                                  <p:endCondLst>
                                    <p:cond evt="begin" delay="0">
                                      <p:tn val="21"/>
                                    </p:cond>
                                  </p:end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additive="base">
                                        <p:cTn id="23"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blinds(horizontal)">
                                      <p:cBhvr>
                                        <p:cTn id="2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build="p" animBg="1"/>
      <p:bldP spid="2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8"/>
</p:tagLst>
</file>

<file path=ppt/theme/theme1.xml><?xml version="1.0" encoding="utf-8"?>
<a:theme xmlns:a="http://schemas.openxmlformats.org/drawingml/2006/main" name="Office Theme">
  <a:themeElements>
    <a:clrScheme name="Custom 1">
      <a:dk1>
        <a:sysClr val="windowText" lastClr="000000"/>
      </a:dk1>
      <a:lt1>
        <a:srgbClr val="000000"/>
      </a:lt1>
      <a:dk2>
        <a:srgbClr val="000000"/>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2295</TotalTime>
  <Words>2229</Words>
  <Application>Microsoft Office PowerPoint</Application>
  <PresentationFormat>On-screen Show (4:3)</PresentationFormat>
  <Paragraphs>285</Paragraphs>
  <Slides>24</Slides>
  <Notes>12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PB</cp:lastModifiedBy>
  <cp:revision>269</cp:revision>
  <dcterms:created xsi:type="dcterms:W3CDTF">2013-09-30T04:30:45Z</dcterms:created>
  <dcterms:modified xsi:type="dcterms:W3CDTF">2015-01-07T07:07:35Z</dcterms:modified>
</cp:coreProperties>
</file>