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84" d="100"/>
          <a:sy n="84" d="100"/>
        </p:scale>
        <p:origin x="-155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AF7860A-F3E8-4395-8671-D032421D9402}" type="datetimeFigureOut">
              <a:rPr lang="fa-IR" smtClean="0"/>
              <a:t>1436/03/17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C44081C-F782-4AAB-A79F-E6B805574C0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52203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1F91-B9D1-4C40-BEA1-FFACB5FC34D3}" type="datetimeFigureOut">
              <a:rPr lang="fa-IR" smtClean="0"/>
              <a:t>1436/03/17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3AC57-FEBA-486E-95ED-21B9217F9B1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76869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1F91-B9D1-4C40-BEA1-FFACB5FC34D3}" type="datetimeFigureOut">
              <a:rPr lang="fa-IR" smtClean="0"/>
              <a:t>1436/03/17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3AC57-FEBA-486E-95ED-21B9217F9B1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30524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1F91-B9D1-4C40-BEA1-FFACB5FC34D3}" type="datetimeFigureOut">
              <a:rPr lang="fa-IR" smtClean="0"/>
              <a:t>1436/03/17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3AC57-FEBA-486E-95ED-21B9217F9B1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45095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1F91-B9D1-4C40-BEA1-FFACB5FC34D3}" type="datetimeFigureOut">
              <a:rPr lang="fa-IR" smtClean="0"/>
              <a:t>1436/03/17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3AC57-FEBA-486E-95ED-21B9217F9B1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56969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1F91-B9D1-4C40-BEA1-FFACB5FC34D3}" type="datetimeFigureOut">
              <a:rPr lang="fa-IR" smtClean="0"/>
              <a:t>1436/03/17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3AC57-FEBA-486E-95ED-21B9217F9B1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77172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1F91-B9D1-4C40-BEA1-FFACB5FC34D3}" type="datetimeFigureOut">
              <a:rPr lang="fa-IR" smtClean="0"/>
              <a:t>1436/03/17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3AC57-FEBA-486E-95ED-21B9217F9B1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05896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1F91-B9D1-4C40-BEA1-FFACB5FC34D3}" type="datetimeFigureOut">
              <a:rPr lang="fa-IR" smtClean="0"/>
              <a:t>1436/03/17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3AC57-FEBA-486E-95ED-21B9217F9B1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5500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1F91-B9D1-4C40-BEA1-FFACB5FC34D3}" type="datetimeFigureOut">
              <a:rPr lang="fa-IR" smtClean="0"/>
              <a:t>1436/03/17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3AC57-FEBA-486E-95ED-21B9217F9B1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38243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1F91-B9D1-4C40-BEA1-FFACB5FC34D3}" type="datetimeFigureOut">
              <a:rPr lang="fa-IR" smtClean="0"/>
              <a:t>1436/03/17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3AC57-FEBA-486E-95ED-21B9217F9B1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11894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1F91-B9D1-4C40-BEA1-FFACB5FC34D3}" type="datetimeFigureOut">
              <a:rPr lang="fa-IR" smtClean="0"/>
              <a:t>1436/03/17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3AC57-FEBA-486E-95ED-21B9217F9B1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21456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1F91-B9D1-4C40-BEA1-FFACB5FC34D3}" type="datetimeFigureOut">
              <a:rPr lang="fa-IR" smtClean="0"/>
              <a:t>1436/03/17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3AC57-FEBA-486E-95ED-21B9217F9B1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48260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71F91-B9D1-4C40-BEA1-FFACB5FC34D3}" type="datetimeFigureOut">
              <a:rPr lang="fa-IR" smtClean="0"/>
              <a:t>1436/03/17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3AC57-FEBA-486E-95ED-21B9217F9B1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24502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7" Type="http://schemas.openxmlformats.org/officeDocument/2006/relationships/image" Target="../media/image28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jpeg"/><Relationship Id="rId5" Type="http://schemas.openxmlformats.org/officeDocument/2006/relationships/image" Target="../media/image33.jpeg"/><Relationship Id="rId4" Type="http://schemas.openxmlformats.org/officeDocument/2006/relationships/image" Target="../media/image32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New folder\ثا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3162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G:\New folder\ز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1" y="749846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9" name="Picture 3" descr="I:\تازب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749846"/>
            <a:ext cx="270510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I:\حخهاعهخل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92696"/>
            <a:ext cx="2628900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1" name="Picture 5" descr="I:\عخلهع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752849"/>
            <a:ext cx="1828800" cy="249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I:\ند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221088"/>
            <a:ext cx="2505075" cy="181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3" name="Picture 7" descr="I:\هخاهعل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713" y="3601617"/>
            <a:ext cx="18478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1423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 descr="G:\New folder\imagesیر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31640" y="548680"/>
            <a:ext cx="7632848" cy="44627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3200" dirty="0" smtClean="0">
                <a:solidFill>
                  <a:srgbClr val="FF0000"/>
                </a:solidFill>
              </a:rPr>
              <a:t>2- اوایل کودکی ( </a:t>
            </a:r>
            <a:r>
              <a:rPr lang="fa-IR" sz="3200" dirty="0" err="1" smtClean="0">
                <a:solidFill>
                  <a:srgbClr val="FF0000"/>
                </a:solidFill>
              </a:rPr>
              <a:t>خودگردانی</a:t>
            </a:r>
            <a:r>
              <a:rPr lang="fa-IR" sz="3200" dirty="0" smtClean="0">
                <a:solidFill>
                  <a:srgbClr val="FF0000"/>
                </a:solidFill>
              </a:rPr>
              <a:t> در برابر شرم و تردید ) </a:t>
            </a:r>
            <a:endParaRPr lang="fa-IR" sz="2800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a-IR" sz="2800" dirty="0" smtClean="0"/>
              <a:t>این مرحله از 1 تا 3 سالگی شروع می شود 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a-IR" sz="2800" dirty="0" err="1" smtClean="0"/>
              <a:t>خودگردانی</a:t>
            </a:r>
            <a:r>
              <a:rPr lang="fa-IR" sz="2800" dirty="0" smtClean="0"/>
              <a:t> به احساس تسلط کودکان بر خود و بر غرایز و تکانه ها </a:t>
            </a:r>
            <a:r>
              <a:rPr lang="fa-IR" sz="2800" dirty="0" err="1" smtClean="0"/>
              <a:t>یش</a:t>
            </a:r>
            <a:r>
              <a:rPr lang="fa-IR" sz="2800" dirty="0" smtClean="0"/>
              <a:t> مربوط می گردد 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a-IR" sz="2800" dirty="0" smtClean="0"/>
              <a:t>کودکان در این سنین یاد می گیرند به تنهایی راه بروند ، غذا بخورند ، کنترل </a:t>
            </a:r>
            <a:r>
              <a:rPr lang="fa-IR" sz="2800" dirty="0" err="1" smtClean="0"/>
              <a:t>مقعدی</a:t>
            </a:r>
            <a:r>
              <a:rPr lang="fa-IR" sz="2800" dirty="0" smtClean="0"/>
              <a:t> داشته باشند و حرف بزنند 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a-IR" sz="2800" dirty="0" smtClean="0"/>
              <a:t>اگر والدین  کم و بیش اجازه خود مختاری را به کودک بدهند کودک اعتماد به نفس پیدا کرده و قادر به کنترل دنیای خود می باشد ؛ در غیر این صورت اعتماد به نفس کودک از بین می رود و احساس شرم و تردید می کند .</a:t>
            </a:r>
            <a:endParaRPr lang="fa-IR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467544" y="5373216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b="1" dirty="0"/>
              <a:t>سرشماری عمومی نفوس و مسکن ( 1375 )؛ نتایج تفصیلی ،سازمان برنامه و بودجه ، مرکز آمار ایران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62049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I:\عبغع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9752" y="3933056"/>
            <a:ext cx="2370399" cy="1872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data:image/jpeg;base64,/9j/4AAQSkZJRgABAQAAAQABAAD/2wCEAAkGBxQTEhMUExQWFhUXGBsaFxgYGBoeHxwbHh4XGSAYHB0cHCggHCAnHBgaIjEkJSksLi4uGB8zODMsNygtLisBCgoKDg0OGxAQGy8mHyYsNCwsNDQ0LC8sLCwsLCwvMiwsLDQsLCwsLCwsLCwsLCwsLCw0LDcsLCwsLCwsLCwsLP/AABEIAOEA4QMBIgACEQEDEQH/xAAcAAACAgMBAQAAAAAAAAAAAAAEBQMGAAIHAQj/xABHEAACAQIEAwUFBQUGBQMFAQABAhEAAwQSITEFQVEGEyJhcTKBkaGxFELB0fAjUmJyggcVM1Ph8ZKissLSJDTiQ3N0k7MW/8QAGgEAAgMBAQAAAAAAAAAAAAAAAgMBBAUABv/EAC8RAAEEAQMCAwcFAQEAAAAAAAEAAgMRIQQSMSJBBRNRMmFxkaHB8BSBsdHxQiP/2gAMAwEAAhEDEQA/AOcY+194LA2OkT5xUOHxJUEQCDv/AL0fxI+EKNSTt6VEOHqBqSTpMctaptcNuVfIzhT28UsBmMEknr5dN60GOAPhVmHPl1/WtQ38EBGUx1k8uvpWlu4bTaEEET6j8KjaDwusqXFL3gDJsNCP3dd/TWmYHiA06RPl0rUoGhxE845jmD1rTGXcgY78hPU/7Ghu8IqrKGQK0qBADyVBAJUCNNetT8NUC5cVTK6ef++9J2MkmI8q9RyDIJHpTC3CAOynGJtm1JT2TBZfQ7j5TQWOx/eaQAoMjrRlvFd46FR7IJb1IiKnuXVEFlXKx9ocj56aigBrlEc8JDTLDYVGRSNWmW3210geUfrSvONWESGUQTuBzHUUJhXYElASY5CY8/KjuxYQ8FPkRR7CAdNOY+lZfvC34m57ARJ8q37K4jvC6PByqpWR5mfqKZcZ4ZbuoSFAuAEqR1GuUjmDVJ+oayTY4J+zo3gpZ3pyKScsgEmJgb8vLnQmPINokHeCcsbE/LatsBdDIgzSRpE+Z0jnpB91a8TtE7DKqqSdN9QY+U1ZGClnhRPxZpEKoAkR/rWYK4r52eHY7AmNPL0oG1ZZlZlBKrGY8hOgk8tqOHAbwth8oCGQDM6j0mpJYMWhsqfC4MPkU6hQZIM+ImcvwopLVtPD7Rk+Eak+o6Adak7I4JkxWGW4HRnZWXkGUBnnoR4fdXU7/D7LsWe0hbqVEn38x+VZet8TbppA0iwReExrbXD8ZZyPEQDqOoB2FE2seSArAH7s7abax+EV1zE8Ewze1YtHl7Annz35mqf2n7FIoN2wWVV1a3JPTbnA1qNP4xBM4McCCiMThkKv4jFW/EpZt9dDMjSdvLrUacVVYDKwUQQx18p2oVsBDQGETCzrJ6afrapuGYwghCVy+Z+XTc1q0KS7XuHtFXL7jKWB6g/jrRGKUC0Z8UaA6bxv8z+tpmsRmUCFOvLQ8x74oLiN/Zd9NZ+XIcqEZKnhSPbRgzE+HKMhBGkD2Y3maIwdpXtAMJ039JGnuFIcgmeZovA4rIwknLzHTzoi3CgFGfYl/wAxvgaypP72H7rVlB1KcJJhLRF0+hI8xRSecac/wrXDKogKwI6TPwqDiDeAjUS0eo3+FFyVHAWJdz3YGxEaxsJ26T+NE2YeQUGX2Qeenu0pThruRg1HQTJtPo2pWQCD76NzUIK8wSsjmNUzZT8Yn/WvOK4gs2Xkv1rLMWpZiC0QFBn3mswuGklrs8vKSeddi7UdqQVEcPyi4huAFAwzTtrtPvj3TR1vh6t4QDOgkGdT8umnnQuFm3mLQwkrlOzkb/0ruT5gcyRJIcCFFUV1C5i8A9lLbWkVpGoEGOe3lVIv2wc6FpBJCtA13IOmmwFAW8TaMklh5a/IAx/tQl3HuzKRoAdB5bfGKRHEWik22pjh0JdbdxQ2UGDuDtE/rpW1q2Q7p3TBXgbaDzkaRryNEWUYefNY3+FN8HDeE7xmA5g7H60mTUFvZaTdAMG1Bc4UtkLcsggMJBmSp1ldeQ1H1qA8TdhEAN+8p/A/SaseAjuWzfdZgB/MBy95qr4233eaDIUExI3AB5edV4HtmJDxZCRq9OGZHCS/3ZdClgpKqYJUgwR5DUesU/4Pgly4XF2yTkI75ZJ5FHYTroSWjnGnKsQ37Dhu6ueMDMhUqSOTgHmB10PXSnFuy1ts9lAQ/iuJmAjYZxyzbArz91HqpZPZH+juD6fFZEjnA0mGG4alrEG4gAS8uVlG2YSwMbQQW98daNw2CXuLmHHLMV8gxZ1PuMj+mkd7BXjYuW1dGHtWlHtoVbvEQkwAQQuU8po+xwZmupde8+YWyjgeHMN400AzEnrtrWTI3u5/4OD8sJsbqTns41u/Ywl4ASloZP4ZUIw0/lI91NL0ggwdOn5Um7NcFXC51RmZWJIDRC6+yoAjnqdzTW4Y5R74rI1O3zjtNjt8DmlfjFi1qHGmoGkmTG/r6Gh7xLAqCuvMEH3EVFftgn13Mgxz67frnQeKs2wJY+/KY9wp0UTee6v6eNrv8VW47wxMOnehYC6ZeUzEyddjz6mkeLt5lnIA0CAo6xodOmvlV7t2SHAOoPsgnQSBB9TEe+gOKYLxTl15xFbcGuc0Brs+9Ml0cdlwwqzh3KW27wg5VJH0jqeQ99JWvEsxO+5j5b1ZbmFJMZcpHUA0C/DFUnNOcnMeWm0AGtKCcOweVQ1Wna0bmcJUDU+FsnMpOWDqJ6CTJ8tKMxfDItd6qkLprrB+NA4TFQ3ikqFge/13G+lWg4OGFRT39p1X/hP517S/7da/i/X9VZQbSitIbd0Ek92CBvAOg9aOZAwCkyrCUJ3BHI/rrXmEebYCROxmh77BAqgyymTH0+dHyUHAR962hGUwANBrsYn6Uot2i2wJo+7hy17TbRiPlR3eEiQIHXnHWOlQHbQpq0kFs7wY6xp8afFGaXAOVRqQCRrGhMQOVGcDt5sRatlFcFgSDAB1mIMyY8Ucwp9KvXBxbxC27tm65tjPbdCmRbhMBmdIAnTp1HWgkk7rgKwqQvCr7Wg1i2xzas0A5ZAJcKdSQgUALP3+cVqnZa/cQnuxaJypb71wu5LFY5udJ6lnmK6fiMHaJQkBcjSsHLrp8dQPhGxMw3BhRoxtHK5uRIMOTOaAd5NKbKTwFxruuY2uxdwBmv3BYQZQGdCZJJEZQfKneF7HJYFxrrFzbAzi0hzHNsFLeE6HUjaIq63eM4fYsG8spP4RQGM7Z4e3qQ+o0MKJ8h4sxj0500mQ8oAR2QPDeyLWlJdjdRc2RBKsy/dDaaEDQx091NcN2dtqcwtksVLDO8hW/wAsiNtd99KRX/7Rv8rCs3mz5R8lJpdif7RcR0w1vyJZz8mH0pR05cbpWP1UgFWr/guFKIdkVbhgkL7IYCNBQ2G4VdVEZ3S5fUsXYW1UXPbyBtJGQlSI18Nc8PbvFXJy34gT4LSgfFwTSnFdrcS0zfueQ7wj5JFMZpi0YSHzF56iulWezd0mbrgAbkks3XdqVZUzHYSSVBIk8hE6kgSdOlc1xfELlweN5nTWW/6jUTccui7buF8zW4ygxEAREDqCefOkSeHFw6T6qq5jey6tbxVpQ5zr4NbsaldY8QGs5QPhUWI7VYa0i3SzMrg5Mo10IBkEgiOm9cffHsc8knPBeSfFBzCfeaga8DlEADMKBvg8d283/n9omUCF2zDcfZh3iqrIz5bayQx0OpMGOp02pZd7fBGK3bKK0wALrHnH+V86R8PsKYJa45VIAAMKzGMubkIjQb0Txzh1y5iGRiLIt2VMK+XMo1GYnUM22mugpDdDpydr24+RXpdZpdrR5WD9gE+7N9oL2IvOtxFRe7LoFALQGRZktMeKNh7tJdjCE5mIO2gJmJP1/P48mF3E4Y585sd7kzZIJybOE0J8ORTA5DnFXns3xK5iSGFy4LMFRnYy0EEvrJEZSo5mTS9Xog0h0dBvH58VW0cjwHNd7Q9ea+CduqkhVIJt5M0dYB/Oo+LcSs2O9LFSyr7BIBbSQB1mY8qjW6q3FYQD+5rJWNB58iN9qAxXCw7Mx8VxzLMToo6eegA+O1Z4YwOp90mzTMI2ly3xeNstbS5Y8YY+wZDpoSQRuNQBrofOqsbiuzRpnJlR90nSJ367xThrLEkLokwDESOvpWn91plIa4J8hPnG871p6V0UV/hSZNO5zRsNqPhvaJEs3MLfWUblEk9IOw5GarbcPcuIXInMnXXXbWY86K4m4VkcASG1PWNPwqTDXe8By6GPZkSOU6HbTyrTYAwdKz6Awhf7qb95fifyrKZd0f3RWVO4qaVYv4M5xoApMacq9u4ISoSdd5jT1r04Y7Zzl9876fOie7EasxHQnQ/Kj3e9Bt9y9wpDO7AnkB6ddfOi8PZkCTpzHuLEaDoDSdLT2zmgGN4/U1ZOGYfOigHxu5tkjlIQkneICMv9Uc6XIQ0X2Uh1DKHOGuZbTpo4LMBJBLM3d2iD11B9HNdW4biQVjMGa2Mrx+/7J1jXxK2vrVLxtvuw1yPCoAVRodWhAI1lSoPuq64A+G2hgOVVnUxmmBJaPM9KoedvCTC8uJtU7GLOJbNLdyUzTzhu8b6fKg8KxyidSxLk+WoH/cf6hTTFYeLuMP7zFB6v3Ue+HI/qFAX4Gg2EDTyGg9ylR56mtKIi6S3hbBqScVdy1tbYGZgfFEkARtPrTUNQ2B1xFr+S5/2U6U0uj7pLiuGXMpLlj6kx8BpSjD8NuM0BTpuYq7ccxIVQACxJiByEbx0mKX8Sud3ahZZiNWn57z6CiYDVlC5yRYS1BykgDXNr6b1tjbCquZQTO2nzofh4MsdOsHnXvEcbcbQnQfrWirKhLGdv3vdpTbglrBvIxPfK33WQrl5bgqSI66ik15x01qAXIO1EEKacXwFtLjLbbMg9lpBJ05wAJpXdsmK2W6Z33qYMRA61ylWzs9xl7ttLKCNQHVNC7bqx11gidI2p9juH23dVHjuaC80NKuGiBOvqf9a51gi9m6l1IlTMSR7pEH4Gn9vti/izWAM+bvRbIVXB1CxlJUA/xGaoS6Z262L0ek8Wj2AS4I+vxV0vcPW7H2h7fdWC1vUbKRq+m52BM+WkkUn4HgLlrF4a2z/sLgurhgRENM+LqcpOvnQeF4/cvA27FlbYa1kuu/iMnQlB90xoJnmaLfgn2e7g7/fXme3dtTbutMKXUSmmg5R89IpLYsFjz24/OEvU6pjuqId+ePj8Va7wDNDfcWfTkPhB+FD5HQZc2YBQxnckzPrtt6Co+IYS6DfuXSAXRpUbAGYH4e+orPEmzKbgjTKek6GRP0/irDMZFgZpY8+qD3WRRUeI8XiLBo2ExFSYa0HGUpoRG/L3UZxHiVoC2HBAdsoeBCtyk8p299Q4ziCYVQbgbUx4In4EidPpRtL3AADJ4W1opm+Rk4H8JDxbDWczKLikHRlzDwEaQNPLn50ltcPeSUdY01BI6034pxG07tftjQwDOhLAR+OvpVZu3yxadBpoNB8K3oA7YL+qoSkbjSZ/YD/nL/xVlK4rKdtKXaJtNodJ5gH15VrcuADNBK7aHbyIr20onn7/ANdOVQrci64BgdOpgbedABlcVphnN24ifdZhIHSdZ57VbOyK5GwxuaG694f1yrAmR/Aw/qqW1wJcoIOS53JLCBlkoRJ5jxHry2rU4V1vYe04iDfI6EMzqD66CqzpmTNLR+co5dO5o6u6tWJwBa0EyyGdcw1ErGY6ajmabcOxKvDSMxBgmJIkmRG4/Kqjw7EN3SvmY/4SquYkQzu+vQ93K/CmHZxA+Y5FZ7RNpXMgouRSBP3/APGaCAIBI9akcGwEkpDI9pRHGAoF1ohiFf1MOqR6HX1QUixigDL+4FX+qNfmG+VWvilkMUEb+I+isgUf8Jc1TMZek/zeM+ra/wDTl+FXtG6womFFRTQ2Bb9vZ/kuf9tT0s+0ZLttjytv/wBlW5chLZwUZir4Ri8SdvfG1KL2LznbbYdPP9amsxHGAAVIBB3oOxdGsbnamN4pLrKheATvPT86y6VgidYJ9SOVbHDmZ58vzrVsLDAGitEGlCYe2CSNqHxVmDNMLVkhvDvyrTH2TvBHlU2uLcJQTW6nbyrGtVMlpmKqoJLEAADUk6AAczNSlohMbliFUn+JQfkZHyqbFcae7qwQaAaW7Y205KKgfDESpkEcvMVFg8K911t21LOxhVG5P61k6AAmutcnvZTtAmGulrysymCMoBgiZkSPLarHxntN/ed9Batd2lkKBOhaTMmCYgroPMmud3JGnSm3Z3iow90l/YYiSOREwfTxGq00ODIwdStQTdTWuOF2S5wp+5TOpOZgcwaddfanWl5hWJgFWbLB2IAgH5fOmuH4m96wkAlSPAQN5HtDyioPsebKB0+teZ1T+u6r+0rVN68IfFphkTM9xbKscvjIykmfDDeQOk8qpHaS6nfAG4XtASiqZGw1WeW/4aVdO0LYdUyX3VVuDZzE+YO2YRI56Vz9sOHxDBzpEgbSIHyjp0q54YwEF5v7fsi04ItSFLRAQgqG8QkxrtrO1b/YLZPhWeup+J1oTimHChbiGRMGTMROx9RRpxKlS6boAfIzqR8K1veFZUf2Rf8AK+bf+VZXv2yx0+RrKjK7CWhSQcx3HyrbshhQ+IDMJW2Mx6ZtlnT1PkVFLGxJ8Q5Mf18qZdmOICw7syyrrl06gyDy5T510zXCJ1cqGEF4V9uvo5/h+MsvuM7addqL45hgzW82jKjQR1GvLqST7hVfs8VtXbdwKxQsCIb1T/yHnrVixjaszEeAXM3wU8/SfcOtYjWujIsUVcllvBQXBbA7gLPsPtOsJntieviiiuyChjlZTNpUhiTM3Ldm43ODGVRJ15c6j4MoLFRGt3Lr72M+9BT6xg0FoqFa3qjuqnxlgFRl/lOTfnm0jlbe+rB7qsB3Ck4uIVjMQhX4iJ+Yrnt55MnSQpj1UGr12on7NcI3jT1AIH69KouI9tvIkfDSrWhGCkT8rVjoaSYm2XZQN8jx7spp2KW2h+3tfyv9Fq49KZwVXOI2TIbkf9NKN4bgmOsHyorilsGep1qXhPEYVdNtCZA8qNpsLmgXlMcNw85lDbk6+QGp/Ae+teM8PytnXYbenMVNw/jVu4xA356H05jrTi/g84HORUp1hUlLwEFRMb6afGmy2heUg2+W/P6RUb8HxDXhB/ZgakEaaaiCOvyqzW7OW3BiY1gRXHCEZXMFwhLldoJmfWm3Crow/ePBN3KVtNGiyDmcfxAQB0zE7waJ4hgx47oMNmPwFJRdLN5awK4mwllgC1GtMuEuLNnEOv8Ai3Fa2rfupALx5tIE9AR940DdtxPSJH6/W1b4RSukyC2nvH4xXPy3CFoG6ilLVtd9k+tTY3ChG5wdR6TEfI15b3iPfTLsWgqjS7f/AGdjv+EWUZmUlLlsshhgA7qCp5HLFS8PR7THDKc2S34HY5mbLlgMTAEzqQNNYoH+yq6y4AhlIAvPkPVSFOYf1Zh7qa4PBsGsZnLm2Hl7gksHJEGOQ006ac68/rJoXSGMmzavwxFzQ4jCT9p7S3Ut518T2pCzzzGMsctZnfw1RghbKt207MAYK9PPWr/xfBC4ljUrHeIY6ErJK/db2dB1HnSS5YymGbXQkADcgE/eE6mpjnbFGGtUvaR7IVWxDBgLZVraqCwnSdNyCJPPY86Dwd0hHtgSXiPy+FWjjllWsPtKwwOVRzjcHoTSLg6qCWzCcu3Man/TXzq9BN5jLpAL7qL+7Lnl8RWUf3v8vxT/AMq9pu8otoSe5ZUplgKdNon9aGvMI2ptnlJn8/jW1pTGskkjXy366RrWBIKukSpMxpm6j4HeoPBCOIhrw4qXugbTL1LD4vhvzq6Y7HEteTfNcDE9Ee8qkfAtHoelV3DBWt6aiWOhbolwfO1TDG5s13KCWKu0DchASqjzLwR76rGn4KuamMKz8AVfteKBBKpmuHTlca5qBz0YmBT64CLcFiDcuqAQRnOsyTyG4ga+I0o7MYa6t/Fu4y50XuydmC3MQpHvTL8dKdhstu2YC5jOp31EMTspEAidgDzqlKaf+yqty1QcUt/+nZSSYGpO5ykan3AmudeddE4pdVrN5AZi2ygCZkqRpOp1NVF+CMtnOx8YWWXkOonmRVrSTxsbTjycJM0L3GwOErFLU/x7X8r/AEFNI2MGDsevpStP8ez6P9K0JOFXZ3QnGLRgR5j8a17NWg9woR/EvkRofwpxj8IW8KiSYAA5k7AUy4Z2OvYci65EgHMgmRMaztXRutqEkAry9w0W0bKoGYyYGpPmedM08KrIMVFib4Ka7V5ZurGzH+lvyo7VkAJio0kUJjvZNTYS+CNJ94IPzoHjGLCIxPuHWoUuoBUbjGNLnuxoqk+8/lXvAcCj3QbpItL4rjDUhRGw5sTAA6mi+Gdnrt1yboNtZk7SSddB+NO8V2ZRUYoHBiRLA+kiJifrTNuFTc/KSvaDO7KsLsqsqvCgGB4lND4TCj7QrOcqA52gABY1gKABqdAI59KG7u7+40ehqJJmOe1dtNUutScS/aXGYAqugUaaKBABjcwNTzMmg0wYJAOaCQDBkxMadT0r3EFgdZB86xtR60VUKUFfQaYZUVUUAKgCqABoAIAA/Kh790WkL8119TyHx0oTs5xu1cs4dXvW2v8AcozoplgcqySo1G45c6zjFwlbgOUAKIWfECZGdxOi6QN5Jrwem00vnkOBoHJ9crWEo24QuMxC3Bb7s5lGvXWZCzzgmddZnypXjxBkE9NOcksT8Xn3iq9wLGXC9tgxGZbYgbZgTOmx1I+FaY/tJdUg5bbAs/JhoITQg+R5Vuv0b93SjjmjrqTHjc9zlLH9ocq6tuPF+8RHhj31UuH3VUOWMQV5AkiG0APnViN3vRbZlyssnKCCPEBDAwJ6eXzqrFZc7gFt4nmfjVzSR7GFp5SJ63W3hFfbU/yx8f8ASsov7Kf4/wD9Y/OsqxYSspfcgAlvj+XSobLwFzE68/PeKhuKrEr4g3KSfxq7JgLJt2iLaMrhZIQAqSFB1A5ENOunPyTLKIgL7ricqu8LOUN4vCWSdNCpJtGeh/ab+VWXh9//ANTbYsEGfVhGmQwMw/dDG456C0eU0kx+FDC2oIGZXt+sl8k+j5T/ALU44ViB9twriFZ2QqTsSUBYHkAe/vKf5T0qLDxfxUiRwFdl0dbhKXQy+y4G8gMIYBfIHxe8dKFYq1uyARrBIPiJ0Bkj3aVlpCBiEyFWWCFB8KCRpMAGTp6e+gsUma2GXcN6SABt8/hWLIayrjAEPfuiVcGVYTPl1+BFR3cWIKkSDIM8xtHn/rWl+/Kehn8PxpdhdAHbfkOnnSWtsWrYcCMrOOXNEQDzgDYDSB+uVVa2f21n+v6VdxaAU3LxyIBOpjTqegqtdoOHvbvYe4UyLdNwovMAAe0PukgzFaui1Ldoi+P7lZuqYNxfaunYngq3GW84BgxbB6jdvjoPSrbjRKkRE7/SkfY+5lsWYI2kEfzMfqYPmKezmJkiJ0B3raY0NaFjSE7lSuKcJIMprzigkfkaud+2Cx0kR/qfwpPxSxrEev4Cp2p7JSOUmS27zkE+f+teYThQJa5eXME+6TpJ0A6+fupzhLLbKp6kfOtltbz7O5Gup20899fWpDQufKSlqA7AabAdPIU0s4LVmjlHlAj8q34dhxIJExReLxG8CPKjCSld62r6EAfCleC7OYd7pe64tqAZPUxoYp5ZiDImkfaAaXB/D+FSpBXN+OIouMAZ150HFZeObXpXlCSmKzf2Z3gnELQ2zrcX/lL/AFWuocbzAXCQvdm2wkA58+pA05bVx7sffy47DHpdUf8AF4P+6uzcWDkomTNaYnvWz5SgjRgOfP4Cs/VjKsQnC5b2etNnsgR98AT0vW9fd+NJbwLW7MggZSWaDoGYmZqz8HZUdWiVVsSBP3fEoH/MB76guYdgoKrAhZA3HhUTHLqfjUeYGuyntjLhhA2sZ4PADCKSW2Gg2HvofBXkIQmMyiNTHqRJ15mjM8FVOpeZ39kA6wduVJMbYyOVBkcvyprQChJT3v8A+Mf8v/lWVWq9qfLUb1lvDAxJObnrzqyrx6wloIbTpGpVWBUk8yRDe+qYamsX49oBht5/GolgEg6kAcEzuYs3CXWQF9hRy21A11Jn410E8CI7h7YUlblstbY6GTLWwY2Oe6NuVUjslgg2Mw+UgqWkidsqs4/5lG9dMuXSCQdx1Ec9NRv00/eNZmsnMcrWM9LV/SwB7CSmWFK9/eth7pDAQrBpBIjUtuFHmRJ3oDE4jwAKHLBvEIJA0MAActN+ZNNftgbFqMwOaySBENuh8XXTmKPv4cN4hE/resbVavY8sIUgEVar3ZG+Ll3EMVKlciwRG8knrrA+FSdoeDGQ9lJcsqkclzMFNwDqsz86YYR8tx16iR6jl86N+0gkDy/2+tUHTuEu9oxjCIgg4QXEuEW7gslpIstmAnRoGmYc4MN6ilXbLCC7hw0EtbYMsAkkmUIgamQ3yFWA4gQfWoltCJJ1jT4b0MU743tcf+ePv81BZYIPdLeyXDrlm1FyAZLBRrAIGhO0yOXWrHYcEa0BhiSNKIFoCt7Q+O7d36k/ChwqOo0eRsWlzTMwPOBPrlAoRLO86zufWiLYkKNgNzv11+MUSFAidRsR+Ir1EbmvG5psLOc2jRUGQwBMjpUF1R0piloBiDr+VY9kH0ptKEAtgBSRvvQ18iNRrR18BIIIoBhmmNenpXLkFGsUL2lwJiY3XX6GpsTjO79mC3XkPzpImLu3GuF3ZgPMjL6AaR1EUO4XSPYatc0WyUa4DplkGesxUG0U/wC1CqL7qNtCeWsVWbjxoNqHujTHhtzu7i3TsjK3wIb8K7nxgH9mRa70i6pHiy5Rr+06GK4BbzsnhMRpXfLXEIwtu8FZ5tI2VRJOYLsPfPuqpqhwU6Fc2xeI7s3hbbMJOVtNQ2IAn1/ZkztUmGx4LFgdCdPTl+Ve8dtpautZnOSbeURqojN4oETmzTHltS1rYBOXwiOmkfSKrviDwtLSziK74K8xFxVvXbjHbwoPcGj5x8aUcQv94xI0HL6z86hvsSzE7zrB5+taTVtjKAVN7rJrhe17UXeeR+FZTKQKZ7IZjOmoE+78qGS0CWAJJ1ii2JlY1HP5j9elQG8RnOUgkxPpSmko3AJ12IYWsbaz7MGSd4LCRPqRHvq+42V8SmY6OIj+rWuXFwoBRvHmBQgyc33Ttvmiun9jOP2MQ8XFVcR+6REOJzAdTzHOJ6Vk+JscD54F0KK0NDMGAs/dMftTraw98AnujDKVOcoZBynmIO3Vas1i/IDr4lIkelC4tQwIIpfw3Fi0DaJywSVJ0GusfGfjXm5n/qOoCiP4TSzcMKfi7bOvtLt5+VIBxmLoPIgj05/6e+jOL4oscogMeZIAAAkknkIBND2bAWe7Mblr0CTPeplQEHYhTMgbeYp8EYDOpcZGxtoqa5jLmYeB8okk5TpE79KLHFAdOe0fWl6X0XRbjgcgWnlG5GY/HXnW964GIFxtGMW7hA8LFiAhgA65l3JB9dyMTTwElmoa4qx4PFgARvy/OiM/M1WuHOQSDuN6dWmzQJrPmioprmDlTi5qB7/1+uVFT1Gn61rVbAEbGP0TQGI44ltiuRpG+bT3xv0+Nex8M1Gm0+mDN4J7/FYWqsvshMgx568q0d425GkuF7T2ScpMeksJ9QOWlMrV5XnKwOn63rWi1McmGlJMTwLINIXiFsNEsd9+oHKkuJx+ZiFPh8ufl6cqc4hwBOsDnFVzErD5gZDaz58xTHlHDW7K8xG1Vzi+OeyGZTAOjaTpVkfUUj4xhwysDzpSsnhUu/jEclmMk7k5qHZ7Xl861sYR7l3ural7hJAVdSYpri+x2Mt+1aHuuW9PXxUL5Y2EBzgCfUpWfRKs1rqPjXZuy2JU8NsuC2VbREpq3gzL4dDJ8Ncttdi8c22Gb1LIvv8AEwrq/Y3hT4XCW7NwguuYmNQMzFonnE0vUFpaKKOO74VD44g+0C8Cct+yrKHEXBAyQwnclCxYaGfimx2JARlUwxgHTlzHTbodzVj7V8MF699qtXBkc5djoyBQRDR6wPhVc4vbgKWaQJhYIJOmu/s+fw5kQ0gkJuQEOMJ4B4WzHn5zsR6a0LesMs5gR507w14suYRMagdfwqXvDy12+e/wot5C7aFWsvmflXlWfuz/AA/AVld5i7Yq6cQqz1mmPBuG3L9tnQpoxBGbxA+kdKUNYXXUnrU/C+8tXP2ZMsYEbk9CDoR9N6F46TtOULi/st7HD3t4i0txSPEYPLQMQQRpuBTfhHZbEYnFObJNoKwz3tcupnT95hEwNdRtvReMNzKO9KhpBEDpr79qh4H2+v4JyroLlhjOSYIOklG5dSCCPTeqskk8jCYa3VXuVSKQeZZNfBdlw2GCIqsxuMogu0SfMwI+VB8TCkHQH1ANC8B7Y4TFj9mzq2kq9ttCeWZZUn0NNsbb0P1rxr4pIpKlFFbkTwaIVIwajvLxUxCFQoLT4jHgAIhokAyIJFTcYvZbYjpOhkEnUnzkmhbt/usTAYxc8BIEwSfCY5w0c/pFMHtK6i2coZfCAJggSBlka7cuUHnWq4cOPCDWtJ4VH+2PmmedXDhN8tbbeQsiDzGo5jmOsHnpS89nfFMU2WwFQ2xkZjplLhdZHhPUETI6AimzSRvoNWZp43h2VK7k3FKlTKiT1Mss6ASYHIRp0qwcPQjf6VXsPma6WPjGiyPIRpJJiZOpnXc1Z8GVjYj41k6r0C3HEhlIomBqa572s4y92FNs2wJ9rRiJ58/ONhNXTimMt2QHunKpMTrv00GlKbmNw2JPhGdreoYrHUc9TTfDWHzQdhPv9FSkF1R4PCo/C8QFOtWWzxMLBB238x0o/C9k7N0kwRP7pI/0oDtFwLD4N7OZ7rzmY24Rs4WPCDKBTLDcnb316GTSlzw8HhOOoYRtcrJcUEwrBWIJXN0H+9AWOGBjluSOcj8KM7M4pLirqxzEmbntAkk5WHIToI00ETuYe1PaNLF1ba2muADxMhWQdNgxGeNZykkGBFXnh7xe7KoN2txSlHDLSkrAJET4jz2J1qB2wys65UL20zsoSSF6jTU+XmOtVTina60CzLcCM0AlWJYhc0KwgG37R2B150Pb7V3XSLSucoAzZWLMBtLtmb8aXUhGUWLXQMM6AtlEeEEQAJDTqOuw+PnSzGYcudVOX7zHRQN5zH8qpA4ljnBCsyTr/iGR7wVf3UIi3CG7/FKCYnuxJMbZtM0+utUHeHbpjK5yk5FUuhf3o/7Mk2kVc32hS0sunhylSVM779BGpgBO1Vu9HcsbQVgXN62YZPvBSDCnl4o38qo+B4WrGSrMi7XcVdGXloqSA/50TiDbMkzfy8vZtKdxuABuIgctzWhsaDSgWrjZx1q+v2lGDZCyqToFzZZUqJDbTm0mdARBrmPaFR9oukEnMxbUyZOuv62irE3Hylju28Kr7GQD4Tpv5ACBVds3BdveLUaxy8xNL00b2yueePsnODPK56rWuDwt6JU5Qep/CiMRfvhgoCydso09ddqJW6VJGriTPMr0BG5FQ4tiyOxBUBSAOZOmp6bRFW7s5SaoL37Ld/zqyiPtCdRWV2VNBVvvV2n3+lepxA22D2jDRv0ncR1obEJB02+la4cqJnfkTqPhTQwVaS5xPSU/w+PXKpcm5euRpBgTss7esVueF5riW1hrjkKF5amPcuvrSyy+zA7GRv0jSi+E8aGGuLeYZ2Dq2/3VIYjyJM/Kqj43CzHz+fRV36ajutdu4RwG1h7SWbSgBRqY3PNj5k1PjLNu2hJj1P4dTVK4Z/aZ9oxNmxbw+QXGALM+YgHyAAB95q5XcD3jDPqP1pXjdRBPDJeo5OfVbEbgRbeFTsVwhsSS7DLaHsrzc/vN0UdKwYu5bQI6Myr7OVspjSFOh0gb+0JMGr5fsjRR7/y9KSdorEWmVR4jpPTqfhTotZvIYRj+Faa9r8OCSYTiiugZHfT2Q+YkgMQp0UashbUnmszrUbtcdVW3mgHd4LEwQ0kaDNmOo15bQKc8A4Wvc29Pux7xM0zt4EKRA31opNU1jiGjuoAYwqHhWFUqI0P08jW+Lxt22+UWw6wDOaDzEbHpTK3aU6jfypZdw9xbhIOdTsDuBvANUg9rnG0F7isxV/PbIvIuQlQ25yid/PWIjbflS9lwwk2w1tmYDWSFUH2m6k9OU++oMP27wbJqbiNHstbYmekrK7+dS4TtZbuD/CQFvaExDfw6RPnMVsaOOWNpa5u3KkRvIsNNIteOJZDsFYopEEkDw6S7EwFFScUuW8Rc1sM9wJ+zDSNtS240EjQannpUOI445Vu6t2SSNc2YqY8lXeJ1BFU3ivHsXB/9YiIIyKtpfB6M7Zx01POtOIySCtyqytDDlquSJH7S1hxbX2GYLqp2Ny4q6mIEaGAQdqS8fx1trboFs3LkeFslq7bPn/iKyvAEkgxpBMaVi7xZGIa5jFuNsSzGY6aZudRDF2nmLhIGyBMwPwt5uXKnRwFps2lOksUswnDr7mF8A8g8D3LfP0pv/cd5QMxa5/HaRdD6EFtucmpezt4wT3eTWScja6AaZ8nzXnVoOGS/ba1dl0YQwmBG8gKIHIjXSBVXVa50T6PCWzlUS/dwiGL1zNBjV2umehRCAPQsPWtP/wDQZJ+z4Zbc7XLoVD/SFlmEdGY9DSvtBw+7g7ht92VH3bigAMv7wbVx5gufSgLN5NwSGO5Ikk/zQefpWkxjHtDgbBXbjdJm+MEm6FzOR4xlyhupBP7R/eV8xUd26WYTOkEcgJ6LtPnE61q2hPLnM8tJE/GvEvqxAzLmB0+n6ijpEluLxhckfdnQfjWtvCOZ0iOpipcNam6QwiCTHz+FG4g+FmzFSNfkdNR50wurAQAXkqOxxMABSpEaGPTf1mhjimuQkwC31M0QwcZgjBQoB82kSW862GFFxFcQrxuPKowMqclFfYl/i+NZQ2a/0X5VlDR9UWPRJMVATkKHs2SRNbp4n8WoHKp0Mk/lTAdopLIDjaguWyIG/SK3wqJ3ird0UnU7RW7PLQPl796n4bZsPdRb7ZU1kk6aA6E8pNSXU3P05XNb1CvXvwnjYS3aWbKlSfvKY9DI13rqPZjGJZwNg3r4zMmZmu3BMt4oljOgMR5VS2wgNtTajuyPBlGkcomq4OCzcLGZ/Q3rD1ELdU3a91Ub963pId4btA+y6Y3brDNiLWHsk3GuOFZxIVZ6E+0ZjbTXerJicMDArhHEbBsS9s5XEMp5gg7/ABFWLjn9qF+7ZUYW0bbwO9uNBggAsEHTzOsHYHWqc/gxOz9NxwST9f8AFQ1DxA6nK+2+JDDtfziLSqXVvMCWHv5eYPWndm6Ht23XZgCPQgMPrXKe1/bSzftYezbkd8EbEEA/s10JQdTOp8h56XXgfGUt4U5mUhCRag+2pJKBeu8egBqlqdBI2Jry2nE19r+f9pRnaX44QnabF3MMr3LTlC91BEZpJYTCnSSAaV3f7RntmHsK5jcXMmvmuV4/4qy7iL2KTDi4sFSLtwqYBHjWIOqnWfyobjvADcTwKqss6aAadWO/u0E1bhigADJwCfX+MhQ2UOnBJ6VV8FYzSTuSx+MtVmw9gE+oXXyMr9YpTgbYt6XIQiGhiBptz99HXOM2kUBT3jwRC7aEEEtsNfWtCXe89ItehkniYORSd4ayQJ30nXnpOsbjQ6eVU3tNh7lpz3N3MhGqJcGZIM6qDIHnGwpXxbtJiLrZWOVBpkXRY10adW3I108qHtpdZSVT4DXrA5wPKrWm0j4Tvc4Z7LE1OqE/S1px3UYx13/Nuf8AG351lvF3T9+4eviJFeYQZ3AbXSefLnIpqHfWACOR2q+5wGKVBrbTbsZxO3BS6wVgSQWMZgZnU6TBIjyFWnF9qrdpctgrcubZhqi8pnZj5Dpr0PMxeAdiGCmeQlf16VIt64A7ACNxBBB5H00rOm8Ojlk3u+XZS0UVtxa69y/mJLXCNSTrzPu9NqHTAtoZA568vlRGCY5C5BLE+UxtpRBYDU7ef41eB2jaFO0HKVXbT5iMsnckfXTrRWCW24ClTm6idfOtsO+YZiSApknz6CPX9TWl2xlGe2W85/2oibworuj7aEEzqQND1XofMH60Pj7oy5ZMnXrt5+6pMFiw6mdxv6daV4q9mYkbbD0oWtN5ROIrCwYpsuXMY2j8KN4ZjIhDEawfw+tLBUllJIGsTy+gprmghLBNp99pT94fGsoX7Lb/AMtvj/8AKspFBNspNbGuu/X861c5QY0JNWDB9mQ/ckXimdbbMHDEZWRbjNOSVHtqvgZSyQGYkxra7KtdUxfsqVyaOcsOxINp9ytxRkkQYZ8vKaseWbSfNbSreHuQwJqa4xUERMzB9abv2agCGLZiMjIhbOIxTAAA6swsWyqyD+2E9aivcH7u1df7TbPdgEBFZ1YHw5g6AhQbiugzRJUTlDCiLLygDwMJse2xFhAtiHVQpZj4dAB4QNTMdRHnWvaHiaXLRWzcBLwSQdhvB6EnSPWlh4G3dMzuc6hy1sDVMgxgOaAfvYZROntmY0Ym2ezvjyFlALFA6BiuZRigfu6jPhxGxKODAJ8Nb9Gxrg4DvatN1z9paTiqQGLx73kAZQGiCZ39BGlMuzvDiLIciZYmCZGX2SSORPTeBOleY/gYTvu6ui7ENb8DiVIukHNlyMGZFRSjHNccLGshvwfDLaD2ifB3t2WKnOYutaJC/fKohZguo71AAzPFDNFJ5dMHdVdTKZQCTZSbi3CTbIcJCnTNMidTl6qY5Gg+Hcbew4FqGtlgWtuJUnqBup13FOePYc4lh3ZuKokRlZu8hFu2yqiJd1eFXchWJjLqpxfAjYKFr1m6G27ppggI2un8YI6jXTaujjJh/wDUfsujJIDe6vWC7c4Y/wCLZu22gg5QrrrrAMg7+VQ4/wDtHsLIt2LrmfvlUGu+2Y/KqEl3NOmxPr5EVHibeY6DWNTVJvhWm3WQfma/v6p5usJ1xXtA+J7trqWlAzBcoMgdCxOu3+1LbbTrrpvqeXKKGwozoy9NR+v1vWn2h18J9Nvxq+yJrBtZilG7CPRUa4huEBMyrcn7q5hJn0nXlXQcL2fFuGMBRzJge41zPDo7g94YE6DQT50StxVAQHRY56Dzj36+VV9Tp3S0A6qTopXMuu6l4ph/2lwTqrOAR0kwNOQ0oC3ncGW8HOdh+dFsBDZjoBuBrHv/AArTCgPbKzGpn8DVpppqURZQpwxDBRGokHlHWjLOCdTow8/yitbji1zzOdNeQrSSBLuwnZRv69BU2SoAARtu34SAI6DX9R0oPiN0g5eQGvnUtm+TorFuqtAMeRFathhcYN90jUdCIEUIwcqTkYUODAZXQHxGCPOP186kxWNYrlK5Tz/2qLGWApldvQ6e81ocW8Rm091HV5Q3WEXcvxbkxmbb+X9fWoLeCJUGQJ5eXWtMDlzQ2uhgfrymmKjlqJBAPlAjT8+lQTt4UgWgMRhMonQj02qfBXV8M6FQYk6HfX11ry/iJ/ZqNTCk8t+XvoY2DMKc2k6fCp5GVHBwmHcJ5fH/AOVZS3uG/dPwNZUbB6qdx9Eif8T+FWXin/s+G/8A2r//APR6ysqy7hV4+VN22/8AfYr+Y/8ASlVtfaHv+grKygb3TH8D89F5b3t+o/7aObb+j/xrKyok5CmLgrS97A9T/wBNNuyHtYj/APCv/wDQa9rKhvCl3tIY7t6H6tU1n2m/XM1lZVdPKFwXt0a259/0rKyjfyls4QvDvaPu/Gma/hXtZUSe0pj9lDNz9/1qKz/iP6H6CsrK4Ll7jfYX1oTD+0Kyso2+ygd7Sw+2f5h+FE8T9v3D8a8rKLuFHYqLA+2vqfxppZ/+p/MfoK9rKCTlFHwoOJex/UPpS47CsrKKP2VD+UXw3c+o/GjRuvv+orKylv5RM4QmN/xV91GYf73qfrXlZUu4XN5RFZWVlKTF/9k=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pic>
        <p:nvPicPr>
          <p:cNvPr id="11269" name="Picture 5" descr="D:\index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203" y="1129213"/>
            <a:ext cx="24765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 descr="D:\ثب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29213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1" name="Picture 7" descr="D:\قا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129213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7112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G:\New folder\ات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3384" y="476672"/>
            <a:ext cx="7776864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3200" dirty="0" smtClean="0">
                <a:solidFill>
                  <a:srgbClr val="FF0000"/>
                </a:solidFill>
              </a:rPr>
              <a:t>3- سن بازی ( ابتکار در برابر احساس گناه 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a-IR" sz="2800" dirty="0" smtClean="0"/>
              <a:t>این مرحله در سنین 3 تا 5 سالگی قرار دارد 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a-IR" sz="2800" dirty="0" smtClean="0"/>
              <a:t>در این مرحله کودک برای آینده ی خود نقشه می کشد 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a-IR" sz="2800" dirty="0" err="1" smtClean="0"/>
              <a:t>اریکسون</a:t>
            </a:r>
            <a:r>
              <a:rPr lang="fa-IR" sz="2800" dirty="0" smtClean="0"/>
              <a:t> معتقد است رشد سالم در این مرحله به هدف جویی فرد کمک می نماید 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a-IR" sz="2800" dirty="0" smtClean="0"/>
              <a:t>در خانواده </a:t>
            </a:r>
            <a:r>
              <a:rPr lang="fa-IR" sz="2800" dirty="0" err="1" smtClean="0"/>
              <a:t>هایی</a:t>
            </a:r>
            <a:r>
              <a:rPr lang="fa-IR" sz="2800" dirty="0" smtClean="0"/>
              <a:t> که به فرزندان میدان بروز ابتکار </a:t>
            </a:r>
            <a:r>
              <a:rPr lang="fa-IR" sz="2800" dirty="0" err="1" smtClean="0"/>
              <a:t>نمی</a:t>
            </a:r>
            <a:r>
              <a:rPr lang="fa-IR" sz="2800" dirty="0" smtClean="0"/>
              <a:t> دهند فرزند احساس گوشه گیری پیدا می کند 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a-IR" sz="2800" dirty="0" smtClean="0"/>
              <a:t>در این مرحله کودک قادر است به طور مستقل و با قدرت فعالیت کند و احساس ابتکار و بلند پروازی در او به وجود می آیند 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a-IR" sz="2800" dirty="0" smtClean="0"/>
              <a:t>در انتهای مرحله ی ابتکار در مقابل احساس گناه وجدان در کودک برقرار می گردد.</a:t>
            </a:r>
            <a:endParaRPr lang="fa-IR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763384" y="5877272"/>
            <a:ext cx="7192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/>
              <a:t>ایران در آیینه آمار ( 1373 )؛ مرکز نتایج سرشماری های عمومی نفوس و مسکن ، مرکز آمار ایران ، شماره 14 .</a:t>
            </a:r>
          </a:p>
        </p:txBody>
      </p:sp>
    </p:spTree>
    <p:extLst>
      <p:ext uri="{BB962C8B-B14F-4D97-AF65-F5344CB8AC3E}">
        <p14:creationId xmlns:p14="http://schemas.microsoft.com/office/powerpoint/2010/main" val="3632062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I:\رتلت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2991" y="476672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5" name="Picture 3" descr="I:\علعهذ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318" y="462814"/>
            <a:ext cx="2628900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7" name="Picture 5" descr="D:\عتا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509" y="2505075"/>
            <a:ext cx="2552700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8" name="Picture 6" descr="D:\یل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391" y="2505075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9" name="Picture 7" descr="D:\بتن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6059" y="4869160"/>
            <a:ext cx="21336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0" name="Picture 8" descr="D:\ب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4994" y="4764385"/>
            <a:ext cx="2628900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713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G:\New folder\ان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22385"/>
            <a:ext cx="6948264" cy="40318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 - 4</a:t>
            </a:r>
            <a:r>
              <a:rPr lang="fa-IR" sz="3200" dirty="0" smtClean="0">
                <a:solidFill>
                  <a:srgbClr val="FF0000"/>
                </a:solidFill>
              </a:rPr>
              <a:t>سن مدرسه (کوشایی دربرابر احساس حقارت)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a-IR" sz="2800" dirty="0" smtClean="0"/>
              <a:t>این مرحله از 6 سالگی تا 11 را شامل می شود 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a-IR" sz="2800" dirty="0" smtClean="0"/>
              <a:t>در این مرحله قدرت انضباط ، استدلال و ارتباط با </a:t>
            </a:r>
            <a:r>
              <a:rPr lang="fa-IR" sz="2800" dirty="0" err="1" smtClean="0"/>
              <a:t>همگنان</a:t>
            </a:r>
            <a:r>
              <a:rPr lang="fa-IR" sz="2800" dirty="0" smtClean="0"/>
              <a:t> طی سلسله مقررات و قواعد خاص تقویت می گردد 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a-IR" sz="2800" dirty="0" smtClean="0"/>
              <a:t>در این دوره اگر به ارزش های فرد که در حال گذر از کودکی به نوجوانی و تجربه های نوجوانی است بی توجهی شود او با بحران احساس بی کفایتی و خود کم بینی مواجه خواهد شد .</a:t>
            </a:r>
            <a:endParaRPr lang="fa-IR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5733256"/>
            <a:ext cx="6228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fa-IR" dirty="0"/>
              <a:t>رمضانپور( 1380 )؛ مخبر کمیسیون برنامه و بودجه مجلس شورای اسلامی ؛ جام جم ، شماره 511 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a-I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73258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بایب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532" y="577255"/>
            <a:ext cx="226695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بلئ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2947" y="548680"/>
            <a:ext cx="2238375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تالذ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895724"/>
            <a:ext cx="2686050" cy="170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G:\تدذ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757" y="3429000"/>
            <a:ext cx="1733550" cy="263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G:\ثاق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686" y="548680"/>
            <a:ext cx="2628900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9469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:\New folder\ات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16"/>
            <a:ext cx="9144000" cy="6838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476672"/>
            <a:ext cx="658822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200" dirty="0" smtClean="0">
                <a:solidFill>
                  <a:srgbClr val="FF0000"/>
                </a:solidFill>
              </a:rPr>
              <a:t>5 - نوجوانی ( هویت در برابر سردگمی 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fa-IR" sz="2800" dirty="0" smtClean="0"/>
              <a:t>سنین بین 11 تا 21 سالگی را سنین نوجوانی می نامند 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fa-IR" sz="2800" dirty="0" smtClean="0"/>
              <a:t>ازآنجا که در این مرحله فرد در تلاش برای وحدت بخشی به ایده ها و عقاید مختلف و پراکنده است عدم موفقیت او در شکل دادن به هویت شخصی و انسجام درونی موجب بروز بحران هویت در وی خواهد شد 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fa-IR" sz="2800" dirty="0" smtClean="0"/>
              <a:t>کسب احساس هویت مهم ترین رویداد این مرحله است که با بلوغ و نوجوانی همراه می گردد 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fa-IR" sz="2800" dirty="0" smtClean="0"/>
              <a:t>بحران هویت در نوجوانی یک بحران هنجار است که همه نوجوانان باید آن را تجربه کنند 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553837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:\6هن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844824"/>
            <a:ext cx="3456384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G:\جخته0ا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814140"/>
            <a:ext cx="3240360" cy="3229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52476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H:\New folder\طیا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43608" y="1628800"/>
            <a:ext cx="76328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200" dirty="0" smtClean="0">
                <a:solidFill>
                  <a:srgbClr val="FF0000"/>
                </a:solidFill>
              </a:rPr>
              <a:t>6 - جوانی ( صمیمیت در برابر انزوا )</a:t>
            </a:r>
          </a:p>
          <a:p>
            <a:pPr marL="285750" indent="-285750">
              <a:buFont typeface="Calibri" pitchFamily="34" charset="0"/>
              <a:buChar char="◊"/>
            </a:pPr>
            <a:r>
              <a:rPr lang="fa-IR" sz="2800" dirty="0" smtClean="0"/>
              <a:t>این مرحله بین سنین 21 تا 40 سالگی قرار دارد .</a:t>
            </a:r>
          </a:p>
          <a:p>
            <a:pPr marL="285750" indent="-285750">
              <a:buFont typeface="Calibri" pitchFamily="34" charset="0"/>
              <a:buChar char="◊"/>
            </a:pPr>
            <a:r>
              <a:rPr lang="fa-IR" sz="2800" dirty="0" smtClean="0"/>
              <a:t>در این مرحله فرد از نظر موقعیت اجتماعی به تشکیل خانواده مبادرت می ورزد .</a:t>
            </a:r>
          </a:p>
          <a:p>
            <a:pPr marL="285750" indent="-285750">
              <a:buFont typeface="Calibri" pitchFamily="34" charset="0"/>
              <a:buChar char="◊"/>
            </a:pPr>
            <a:r>
              <a:rPr lang="fa-IR" sz="2800" dirty="0" smtClean="0"/>
              <a:t>بحران و خطر عمده این دوره از زندگی در خود فرو رفتن و دوری جستن از روابط بین فردی و اجتماعی است که موجب انزوای فرد خواهد شد .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555776" y="5229200"/>
            <a:ext cx="6408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/>
              <a:t>ایران در آیینه آمار ( 1373 )؛ مرکز نتایج سرشماری های عمومی نفوس و مسکن ، مرکز آمار ایران ، شماره 14 .</a:t>
            </a:r>
          </a:p>
        </p:txBody>
      </p:sp>
    </p:spTree>
    <p:extLst>
      <p:ext uri="{BB962C8B-B14F-4D97-AF65-F5344CB8AC3E}">
        <p14:creationId xmlns:p14="http://schemas.microsoft.com/office/powerpoint/2010/main" val="1901469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New folder\با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878"/>
            <a:ext cx="9144000" cy="6837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81707" y="764704"/>
            <a:ext cx="3528392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4800" dirty="0" smtClean="0">
                <a:solidFill>
                  <a:srgbClr val="3333FF"/>
                </a:solidFill>
              </a:rPr>
              <a:t>نظریه روانی – اجتماعی  </a:t>
            </a:r>
            <a:r>
              <a:rPr lang="fa-IR" sz="4800" dirty="0" err="1" smtClean="0">
                <a:solidFill>
                  <a:srgbClr val="3333FF"/>
                </a:solidFill>
              </a:rPr>
              <a:t>اریک</a:t>
            </a:r>
            <a:r>
              <a:rPr lang="fa-IR" sz="4800" dirty="0" smtClean="0">
                <a:solidFill>
                  <a:srgbClr val="3333FF"/>
                </a:solidFill>
              </a:rPr>
              <a:t> </a:t>
            </a:r>
            <a:r>
              <a:rPr lang="fa-IR" sz="4800" dirty="0" err="1" smtClean="0">
                <a:solidFill>
                  <a:srgbClr val="3333FF"/>
                </a:solidFill>
              </a:rPr>
              <a:t>اریکسون</a:t>
            </a:r>
            <a:r>
              <a:rPr lang="fa-IR" sz="4800" dirty="0" smtClean="0">
                <a:solidFill>
                  <a:srgbClr val="3333FF"/>
                </a:solidFill>
              </a:rPr>
              <a:t> </a:t>
            </a:r>
            <a:endParaRPr lang="fa-IR" sz="4800" dirty="0">
              <a:solidFill>
                <a:srgbClr val="3333FF"/>
              </a:solidFill>
            </a:endParaRPr>
          </a:p>
        </p:txBody>
      </p:sp>
      <p:pic>
        <p:nvPicPr>
          <p:cNvPr id="6" name="Picture 2" descr="http://t2.gstatic.com/images?q=tbn:ANd9GcR2sv0TNoj79oJVmZ-G1AaQ0iSRAqWjfNYjAENpJXI2O5EVdR0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3073028"/>
            <a:ext cx="3638499" cy="30166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994291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G:\89غ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340768"/>
            <a:ext cx="3528392" cy="3016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G: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340768"/>
            <a:ext cx="3024336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9248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:\New folder\غققیت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170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332656"/>
            <a:ext cx="8496944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200" dirty="0" smtClean="0"/>
              <a:t>منابع :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fa-IR" sz="3200" dirty="0" smtClean="0"/>
              <a:t>مقاله تحلیل روان شناسی شخصیت های داستانی هوشنگ مرادی براساس نظریه اریکسون ( دکتر رامین محرمی ، دکتر نادر حاجلو ، مهری شجاعی ماسوله )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a-IR" sz="3200" dirty="0" smtClean="0"/>
              <a:t>شاملو ، سعید ( 1384 )، مکتب ها و نظریه ها در روان شناسی شخصیت ، تهران : رشد 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a-IR" sz="3200" dirty="0" smtClean="0"/>
              <a:t>شعاری نژاد ، علی اکبر( 1383 )، روان شناسی رشد 1 ، تهران : دانشگاه  پیام نور 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a-IR" sz="3200" dirty="0" smtClean="0"/>
              <a:t>شولتز ، دوان و شولتز ، سیدنی آلن ( 1379 )، نظریه های شخصیت ، ترجمه ی یحیی سید محمدی ، تهران : ویرایش .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a-IR" sz="3200" dirty="0" smtClean="0"/>
              <a:t>مقاله تحلیل رفتاری جمعیت و اشتغال در ایران براساس مدل اریکسون ( دکتر سید رضا سید جوادین )</a:t>
            </a:r>
          </a:p>
          <a:p>
            <a:pPr marL="285750" indent="-285750">
              <a:buFont typeface="Wingdings" pitchFamily="2" charset="2"/>
              <a:buChar char="q"/>
            </a:pPr>
            <a:endParaRPr lang="fa-IR" sz="3200" dirty="0" smtClean="0"/>
          </a:p>
          <a:p>
            <a:pPr marL="285750" indent="-285750">
              <a:buFont typeface="Wingdings" pitchFamily="2" charset="2"/>
              <a:buChar char="q"/>
            </a:pPr>
            <a:endParaRPr lang="fa-IR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007957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:\New folder\اعغ78غ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33773" y="2194411"/>
            <a:ext cx="86764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fa-IR" sz="2400" dirty="0" smtClean="0"/>
              <a:t>مقاله رشد سالم روانی شخصیتی در نظریه اریکسون ( لطیف جعفری </a:t>
            </a:r>
            <a:r>
              <a:rPr lang="en-US" sz="2400" dirty="0" smtClean="0"/>
              <a:t>(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fa-IR" sz="2400" dirty="0" smtClean="0"/>
              <a:t>سایت جامع علوم انسانی .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2400" dirty="0" smtClean="0"/>
              <a:t>Freud-S.(1954)’The origins of psychoanalysis’- letter to </a:t>
            </a:r>
            <a:r>
              <a:rPr lang="en-US" sz="2400" dirty="0" err="1" smtClean="0"/>
              <a:t>wilhelm</a:t>
            </a:r>
            <a:r>
              <a:rPr lang="en-US" sz="2400" dirty="0" smtClean="0"/>
              <a:t> </a:t>
            </a:r>
          </a:p>
          <a:p>
            <a:r>
              <a:rPr lang="en-US" sz="2400" dirty="0" err="1" smtClean="0"/>
              <a:t>Fliess</a:t>
            </a:r>
            <a:r>
              <a:rPr lang="en-US" sz="2400" dirty="0" smtClean="0"/>
              <a:t>’ drafts and </a:t>
            </a:r>
            <a:r>
              <a:rPr lang="en-US" sz="2400" dirty="0" err="1" smtClean="0"/>
              <a:t>nots</a:t>
            </a:r>
            <a:r>
              <a:rPr lang="en-US" sz="2400" dirty="0" smtClean="0"/>
              <a:t> ‘ p 1887-1902 .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dirty="0" smtClean="0"/>
              <a:t>Erikson-E.H.(1975)’ life history and the historical moment ‘ New</a:t>
            </a:r>
          </a:p>
          <a:p>
            <a:r>
              <a:rPr lang="en-US" sz="2400" dirty="0" smtClean="0"/>
              <a:t>York : Norton .</a:t>
            </a:r>
          </a:p>
          <a:p>
            <a:endParaRPr lang="fa-IR" sz="2400" dirty="0" smtClean="0"/>
          </a:p>
        </p:txBody>
      </p:sp>
    </p:spTree>
    <p:extLst>
      <p:ext uri="{BB962C8B-B14F-4D97-AF65-F5344CB8AC3E}">
        <p14:creationId xmlns:p14="http://schemas.microsoft.com/office/powerpoint/2010/main" val="1495397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:\New folder\ر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5576" y="612844"/>
            <a:ext cx="4752528" cy="56323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3600" dirty="0" smtClean="0">
                <a:solidFill>
                  <a:schemeClr val="accent6">
                    <a:lumMod val="50000"/>
                  </a:schemeClr>
                </a:solidFill>
              </a:rPr>
              <a:t>نظریه پردازان تعاریف متعددی از شخصیت ارائه داده </a:t>
            </a:r>
            <a:r>
              <a:rPr lang="fa-IR" sz="3600" dirty="0" err="1" smtClean="0">
                <a:solidFill>
                  <a:schemeClr val="accent6">
                    <a:lumMod val="50000"/>
                  </a:schemeClr>
                </a:solidFill>
              </a:rPr>
              <a:t>اند</a:t>
            </a:r>
            <a:r>
              <a:rPr lang="fa-IR" sz="3600" dirty="0" smtClean="0">
                <a:solidFill>
                  <a:schemeClr val="accent6">
                    <a:lumMod val="50000"/>
                  </a:schemeClr>
                </a:solidFill>
              </a:rPr>
              <a:t> :</a:t>
            </a:r>
          </a:p>
          <a:p>
            <a:endParaRPr lang="fa-IR" sz="3600" dirty="0" smtClean="0"/>
          </a:p>
          <a:p>
            <a:r>
              <a:rPr lang="fa-IR" sz="3600" dirty="0" smtClean="0"/>
              <a:t>« شخصیت عبارت است از مجموعه ای سازمان یافته و واحدی متشکل از خصوصیات نسبتا ثابت و پایدار که یک فرد را از افراد دیگر متمایز می سازد .»    </a:t>
            </a:r>
          </a:p>
          <a:p>
            <a:r>
              <a:rPr lang="fa-IR" sz="3600" dirty="0" smtClean="0"/>
              <a:t>( شاملو ، 1384 : ص 16)</a:t>
            </a:r>
            <a:endParaRPr lang="fa-IR" sz="3600" dirty="0"/>
          </a:p>
        </p:txBody>
      </p:sp>
    </p:spTree>
    <p:extLst>
      <p:ext uri="{BB962C8B-B14F-4D97-AF65-F5344CB8AC3E}">
        <p14:creationId xmlns:p14="http://schemas.microsoft.com/office/powerpoint/2010/main" val="956550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:\New folder\سف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70"/>
            <a:ext cx="9124053" cy="6852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17610" y="692696"/>
            <a:ext cx="7488832" cy="58785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4000" dirty="0" smtClean="0">
                <a:solidFill>
                  <a:srgbClr val="00B050"/>
                </a:solidFill>
              </a:rPr>
              <a:t>رشد شخصیت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a-IR" sz="2800" dirty="0" smtClean="0"/>
              <a:t>فرآیندی است که در تمام دوران زندگی فرد وجود دارد 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a-IR" sz="2800" dirty="0" smtClean="0"/>
              <a:t>برخی از نظریه پردازان عقیده دارند شخصیت فرد در دوران کودکی شروع به رشد می کند و پایه های آن در همان سنین گذاشته می شود . از جمله این نظریه پردازان می توان فروید را نام برد . « (او ) برای نخستین بار به اهمیت تجربه های اولیه دوران کودکی و رشد و تکامل شخصیت فرد اشاره کرد . او با مشاهده این که بیش تر بیماران روانی دوران کودکی ناگوار و غم آلودی داشته </a:t>
            </a:r>
            <a:r>
              <a:rPr lang="fa-IR" sz="2800" dirty="0" err="1" smtClean="0"/>
              <a:t>اند</a:t>
            </a:r>
            <a:r>
              <a:rPr lang="fa-IR" sz="2800" dirty="0" smtClean="0"/>
              <a:t> ، نتیجه گرفت که همان تجارب و دوران کودکی در قوام و تعادل شخصیت فرد اهمیت فراوانی داشته </a:t>
            </a:r>
            <a:r>
              <a:rPr lang="fa-IR" sz="2800" dirty="0" err="1" smtClean="0"/>
              <a:t>اند</a:t>
            </a:r>
            <a:r>
              <a:rPr lang="fa-IR" sz="2800" dirty="0" smtClean="0"/>
              <a:t> .»</a:t>
            </a:r>
          </a:p>
          <a:p>
            <a:r>
              <a:rPr lang="fa-IR" sz="2800" dirty="0" smtClean="0"/>
              <a:t>( </a:t>
            </a:r>
            <a:r>
              <a:rPr lang="fa-IR" sz="2800" dirty="0" err="1" smtClean="0"/>
              <a:t>شعاری</a:t>
            </a:r>
            <a:r>
              <a:rPr lang="fa-IR" sz="2800" dirty="0" smtClean="0"/>
              <a:t> نژاد ، 1383 : ص 240 )</a:t>
            </a:r>
          </a:p>
          <a:p>
            <a:endParaRPr lang="fa-IR" sz="2800" dirty="0"/>
          </a:p>
        </p:txBody>
      </p:sp>
    </p:spTree>
    <p:extLst>
      <p:ext uri="{BB962C8B-B14F-4D97-AF65-F5344CB8AC3E}">
        <p14:creationId xmlns:p14="http://schemas.microsoft.com/office/powerpoint/2010/main" val="532635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G:\New folder\قبغات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66120" y="1052736"/>
            <a:ext cx="6552728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4000" dirty="0" smtClean="0">
                <a:solidFill>
                  <a:srgbClr val="00B050"/>
                </a:solidFill>
              </a:rPr>
              <a:t>نظریه </a:t>
            </a:r>
            <a:r>
              <a:rPr lang="fa-IR" sz="4000" dirty="0" err="1" smtClean="0">
                <a:solidFill>
                  <a:srgbClr val="00B050"/>
                </a:solidFill>
              </a:rPr>
              <a:t>اریکسون</a:t>
            </a:r>
            <a:endParaRPr lang="fa-IR" sz="4000" dirty="0" smtClean="0">
              <a:solidFill>
                <a:srgbClr val="00B050"/>
              </a:solidFill>
            </a:endParaRPr>
          </a:p>
          <a:p>
            <a:r>
              <a:rPr lang="fa-IR" sz="2800" dirty="0" err="1" smtClean="0"/>
              <a:t>اریک</a:t>
            </a:r>
            <a:r>
              <a:rPr lang="fa-IR" sz="2800" dirty="0" smtClean="0"/>
              <a:t> </a:t>
            </a:r>
            <a:r>
              <a:rPr lang="fa-IR" sz="2800" dirty="0" err="1" smtClean="0"/>
              <a:t>اریکسون</a:t>
            </a:r>
            <a:r>
              <a:rPr lang="fa-IR" sz="2800" dirty="0" smtClean="0"/>
              <a:t> روانکاو معروف و پیرو فروید است . از دیدگاه او رشد شخصیت در طول زندگی ادامه دارد . مراحلی را که او برای رشد شخصیت در نظر می گیرد ، یک روند روانی – اجتماعی است . « </a:t>
            </a:r>
            <a:r>
              <a:rPr lang="fa-IR" sz="2800" dirty="0" err="1" smtClean="0"/>
              <a:t>اریکسون</a:t>
            </a:r>
            <a:r>
              <a:rPr lang="fa-IR" sz="2800" dirty="0" smtClean="0"/>
              <a:t> معتقد است که شخصیت افراد در مراحل مختلف به طور وسیع و گسترده در تعامل اجتماعی رشد پیدا می کند . او </a:t>
            </a:r>
            <a:r>
              <a:rPr lang="fa-IR" sz="2800" dirty="0" err="1" smtClean="0"/>
              <a:t>برهمبستگی</a:t>
            </a:r>
            <a:r>
              <a:rPr lang="fa-IR" sz="2800" dirty="0" smtClean="0"/>
              <a:t> های روانی – اجتماعی تاکید داشت .»</a:t>
            </a:r>
          </a:p>
          <a:p>
            <a:r>
              <a:rPr lang="fa-IR" sz="2800" dirty="0" smtClean="0"/>
              <a:t>(</a:t>
            </a:r>
            <a:r>
              <a:rPr lang="fa-IR" sz="2800" dirty="0" err="1" smtClean="0"/>
              <a:t>شولتز</a:t>
            </a:r>
            <a:r>
              <a:rPr lang="fa-IR" sz="2800" dirty="0" smtClean="0"/>
              <a:t> ، 1379 : ص 243 )</a:t>
            </a:r>
            <a:endParaRPr lang="fa-IR" sz="2800" dirty="0"/>
          </a:p>
        </p:txBody>
      </p:sp>
    </p:spTree>
    <p:extLst>
      <p:ext uri="{BB962C8B-B14F-4D97-AF65-F5344CB8AC3E}">
        <p14:creationId xmlns:p14="http://schemas.microsoft.com/office/powerpoint/2010/main" val="3075785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G:\New folder\قثا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71601" y="1628800"/>
            <a:ext cx="6912768" cy="31085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800" dirty="0" smtClean="0"/>
              <a:t>از بین نظریه های </a:t>
            </a:r>
            <a:r>
              <a:rPr lang="fa-IR" sz="2800" dirty="0" err="1" smtClean="0"/>
              <a:t>اریکسون</a:t>
            </a:r>
            <a:r>
              <a:rPr lang="fa-IR" sz="2800" dirty="0" smtClean="0"/>
              <a:t> نظریه « مراحل هشت گانه زندگی » اهمیت بیش تری دارد .</a:t>
            </a:r>
          </a:p>
          <a:p>
            <a:r>
              <a:rPr lang="fa-IR" sz="2800" dirty="0" smtClean="0"/>
              <a:t>از بین این هشت مرحله ، پنج مرحله ی اول همان مراحلی است که فروید در نظریه خود آورده بود . ( فروید ، 1954 : ص 253 ) ، اما </a:t>
            </a:r>
            <a:r>
              <a:rPr lang="fa-IR" sz="2800" dirty="0" err="1" smtClean="0"/>
              <a:t>اریکسون</a:t>
            </a:r>
            <a:r>
              <a:rPr lang="fa-IR" sz="2800" dirty="0" smtClean="0"/>
              <a:t> ان را گسترش داد و سه مرحله دیگر به آن افزود که مربوط به مراحل بزرگسالی است . </a:t>
            </a:r>
            <a:endParaRPr lang="fa-IR" sz="2800" dirty="0"/>
          </a:p>
        </p:txBody>
      </p:sp>
    </p:spTree>
    <p:extLst>
      <p:ext uri="{BB962C8B-B14F-4D97-AF65-F5344CB8AC3E}">
        <p14:creationId xmlns:p14="http://schemas.microsoft.com/office/powerpoint/2010/main" val="3987960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egah\Desktop\4206639787587299208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052736"/>
            <a:ext cx="4576273" cy="4800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28543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G:\New folder\هلا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29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24639" y="1628800"/>
            <a:ext cx="6480720" cy="44012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800" dirty="0" smtClean="0"/>
              <a:t>  در هر مرحله ، فرد با یک بحران مواجه است . از نظر </a:t>
            </a:r>
            <a:r>
              <a:rPr lang="fa-IR" sz="2800" dirty="0" err="1" smtClean="0"/>
              <a:t>اریکسون</a:t>
            </a:r>
            <a:r>
              <a:rPr lang="fa-IR" sz="2800" dirty="0" smtClean="0"/>
              <a:t> شکل گیری شخصیت فرد در این مرحله بستگی به این دارد که فرد چطور با بحران پدید آمده در هر مرحله مواجه می شود و سعی در حل آن دارد ؛ اگر موفق به حل بحران شود ، می تواند با بحران های مراحل بعدی نیز مقابله کند . « هر مرحله رشد ، بحران یا نقطه ی تحول خاص خود را دارد که مقدار تغییر در رفتار و شخصیت ما را ایجاب می کند .» </a:t>
            </a:r>
          </a:p>
          <a:p>
            <a:r>
              <a:rPr lang="fa-IR" sz="2800" dirty="0" smtClean="0"/>
              <a:t>( </a:t>
            </a:r>
            <a:r>
              <a:rPr lang="fa-IR" sz="2800" dirty="0" err="1" smtClean="0"/>
              <a:t>شولتز</a:t>
            </a:r>
            <a:r>
              <a:rPr lang="fa-IR" sz="2800" dirty="0" smtClean="0"/>
              <a:t> ، 1379 :ص 243 و </a:t>
            </a:r>
            <a:r>
              <a:rPr lang="fa-IR" sz="2800" dirty="0" err="1" smtClean="0"/>
              <a:t>اریکسون</a:t>
            </a:r>
            <a:r>
              <a:rPr lang="fa-IR" sz="2800" dirty="0" smtClean="0"/>
              <a:t> ، 1975 : ص 25 )</a:t>
            </a:r>
            <a:endParaRPr lang="fa-IR" sz="2800" dirty="0"/>
          </a:p>
        </p:txBody>
      </p:sp>
    </p:spTree>
    <p:extLst>
      <p:ext uri="{BB962C8B-B14F-4D97-AF65-F5344CB8AC3E}">
        <p14:creationId xmlns:p14="http://schemas.microsoft.com/office/powerpoint/2010/main" val="3127277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G:\New folder\ثب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622"/>
            <a:ext cx="9160708" cy="6827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5576" y="2420888"/>
            <a:ext cx="6049270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3200" dirty="0" smtClean="0">
                <a:solidFill>
                  <a:srgbClr val="FF0000"/>
                </a:solidFill>
              </a:rPr>
              <a:t>1- طفولیت ( اعتماد در برابر بی اعتمادی )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a-IR" sz="2400" dirty="0" smtClean="0"/>
              <a:t>این مرحله در یک سال اولیه زندگی کودک پدید می آِید و بنیادی ترین مرحله زندگی اوست و با احساس اعنماد به مادر همراه است 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a-IR" sz="2400" dirty="0" smtClean="0"/>
              <a:t>مادر در ذهن کودک معرف ایمنی درونی اوست 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a-IR" sz="2400" dirty="0" smtClean="0"/>
              <a:t>اگر کودک این مرحله را به خوبی پشت سر بگذارد که موجب پایه گذاری اعتقادات فرد در بزرگسالی می شود .</a:t>
            </a:r>
          </a:p>
          <a:p>
            <a:endParaRPr lang="fa-IR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1475656" y="6021288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fa-IR" dirty="0"/>
              <a:t>سالنامه آماری کشور ( 1380 )؛ مرکز آمار ایران .</a:t>
            </a:r>
          </a:p>
        </p:txBody>
      </p:sp>
    </p:spTree>
    <p:extLst>
      <p:ext uri="{BB962C8B-B14F-4D97-AF65-F5344CB8AC3E}">
        <p14:creationId xmlns:p14="http://schemas.microsoft.com/office/powerpoint/2010/main" val="4240609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1215</Words>
  <Application>Microsoft Office PowerPoint</Application>
  <PresentationFormat>On-screen Show (4:3)</PresentationFormat>
  <Paragraphs>64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PB</dc:creator>
  <cp:lastModifiedBy>PB</cp:lastModifiedBy>
  <cp:revision>21</cp:revision>
  <dcterms:created xsi:type="dcterms:W3CDTF">2014-12-29T17:14:06Z</dcterms:created>
  <dcterms:modified xsi:type="dcterms:W3CDTF">2015-01-07T07:08:06Z</dcterms:modified>
</cp:coreProperties>
</file>