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39"/>
  </p:notesMasterIdLst>
  <p:sldIdLst>
    <p:sldId id="258" r:id="rId2"/>
    <p:sldId id="275" r:id="rId3"/>
    <p:sldId id="283" r:id="rId4"/>
    <p:sldId id="284" r:id="rId5"/>
    <p:sldId id="298" r:id="rId6"/>
    <p:sldId id="299" r:id="rId7"/>
    <p:sldId id="300" r:id="rId8"/>
    <p:sldId id="301" r:id="rId9"/>
    <p:sldId id="285" r:id="rId10"/>
    <p:sldId id="286" r:id="rId11"/>
    <p:sldId id="294" r:id="rId12"/>
    <p:sldId id="287" r:id="rId13"/>
    <p:sldId id="288" r:id="rId14"/>
    <p:sldId id="289" r:id="rId15"/>
    <p:sldId id="290" r:id="rId16"/>
    <p:sldId id="291" r:id="rId17"/>
    <p:sldId id="277" r:id="rId18"/>
    <p:sldId id="278" r:id="rId19"/>
    <p:sldId id="279" r:id="rId20"/>
    <p:sldId id="280" r:id="rId21"/>
    <p:sldId id="281" r:id="rId22"/>
    <p:sldId id="259" r:id="rId23"/>
    <p:sldId id="260" r:id="rId24"/>
    <p:sldId id="261" r:id="rId25"/>
    <p:sldId id="262" r:id="rId26"/>
    <p:sldId id="263" r:id="rId27"/>
    <p:sldId id="264" r:id="rId28"/>
    <p:sldId id="265" r:id="rId29"/>
    <p:sldId id="266" r:id="rId30"/>
    <p:sldId id="296" r:id="rId31"/>
    <p:sldId id="297" r:id="rId32"/>
    <p:sldId id="267" r:id="rId33"/>
    <p:sldId id="268" r:id="rId34"/>
    <p:sldId id="269" r:id="rId35"/>
    <p:sldId id="270" r:id="rId36"/>
    <p:sldId id="271" r:id="rId37"/>
    <p:sldId id="272" r:id="rId38"/>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autoAdjust="0"/>
    <p:restoredTop sz="94622" autoAdjust="0"/>
  </p:normalViewPr>
  <p:slideViewPr>
    <p:cSldViewPr>
      <p:cViewPr varScale="1">
        <p:scale>
          <a:sx n="70" d="100"/>
          <a:sy n="70" d="100"/>
        </p:scale>
        <p:origin x="-510" y="-90"/>
      </p:cViewPr>
      <p:guideLst>
        <p:guide orient="horz" pos="2160"/>
        <p:guide pos="2880"/>
      </p:guideLst>
    </p:cSldViewPr>
  </p:slideViewPr>
  <p:outlineViewPr>
    <p:cViewPr>
      <p:scale>
        <a:sx n="33" d="100"/>
        <a:sy n="33" d="100"/>
      </p:scale>
      <p:origin x="0" y="834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929FFAE-7F87-4976-8896-3275DABA93D3}" type="datetimeFigureOut">
              <a:rPr lang="fa-IR" smtClean="0"/>
              <a:pPr/>
              <a:t>08/14/1437</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37781D4-F98B-49B8-AD8C-729C77B59DEF}" type="slidenum">
              <a:rPr lang="fa-IR" smtClean="0"/>
              <a:pPr/>
              <a:t>‹#›</a:t>
            </a:fld>
            <a:endParaRPr lang="fa-IR"/>
          </a:p>
        </p:txBody>
      </p:sp>
    </p:spTree>
    <p:extLst>
      <p:ext uri="{BB962C8B-B14F-4D97-AF65-F5344CB8AC3E}">
        <p14:creationId xmlns:p14="http://schemas.microsoft.com/office/powerpoint/2010/main" val="323098585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A37781D4-F98B-49B8-AD8C-729C77B59DEF}" type="slidenum">
              <a:rPr lang="fa-IR" smtClean="0"/>
              <a:pPr/>
              <a:t>26</a:t>
            </a:fld>
            <a:endParaRPr lang="fa-IR"/>
          </a:p>
        </p:txBody>
      </p:sp>
    </p:spTree>
    <p:extLst>
      <p:ext uri="{BB962C8B-B14F-4D97-AF65-F5344CB8AC3E}">
        <p14:creationId xmlns:p14="http://schemas.microsoft.com/office/powerpoint/2010/main" val="1777192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198B19B-A7A6-4563-88FF-7E5DAD6B745C}" type="datetimeFigureOut">
              <a:rPr lang="fa-IR" smtClean="0"/>
              <a:pPr/>
              <a:t>08/14/1437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31FB7E3-2FC9-40FC-A8D7-3B185DD9C143}" type="slidenum">
              <a:rPr lang="fa-IR" smtClean="0"/>
              <a:pPr/>
              <a:t>‹#›</a:t>
            </a:fld>
            <a:endParaRPr lang="fa-IR"/>
          </a:p>
        </p:txBody>
      </p:sp>
    </p:spTree>
    <p:extLst>
      <p:ext uri="{BB962C8B-B14F-4D97-AF65-F5344CB8AC3E}">
        <p14:creationId xmlns:p14="http://schemas.microsoft.com/office/powerpoint/2010/main" val="2384156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98B19B-A7A6-4563-88FF-7E5DAD6B745C}" type="datetimeFigureOut">
              <a:rPr lang="fa-IR" smtClean="0"/>
              <a:pPr/>
              <a:t>08/14/1437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31FB7E3-2FC9-40FC-A8D7-3B185DD9C143}" type="slidenum">
              <a:rPr lang="fa-IR" smtClean="0"/>
              <a:pPr/>
              <a:t>‹#›</a:t>
            </a:fld>
            <a:endParaRPr lang="fa-IR"/>
          </a:p>
        </p:txBody>
      </p:sp>
    </p:spTree>
    <p:extLst>
      <p:ext uri="{BB962C8B-B14F-4D97-AF65-F5344CB8AC3E}">
        <p14:creationId xmlns:p14="http://schemas.microsoft.com/office/powerpoint/2010/main" val="3414631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98B19B-A7A6-4563-88FF-7E5DAD6B745C}" type="datetimeFigureOut">
              <a:rPr lang="fa-IR" smtClean="0"/>
              <a:pPr/>
              <a:t>08/14/1437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31FB7E3-2FC9-40FC-A8D7-3B185DD9C143}" type="slidenum">
              <a:rPr lang="fa-IR" smtClean="0"/>
              <a:pPr/>
              <a:t>‹#›</a:t>
            </a:fld>
            <a:endParaRPr lang="fa-I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456652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98B19B-A7A6-4563-88FF-7E5DAD6B745C}" type="datetimeFigureOut">
              <a:rPr lang="fa-IR" smtClean="0"/>
              <a:pPr/>
              <a:t>08/14/1437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31FB7E3-2FC9-40FC-A8D7-3B185DD9C143}" type="slidenum">
              <a:rPr lang="fa-IR" smtClean="0"/>
              <a:pPr/>
              <a:t>‹#›</a:t>
            </a:fld>
            <a:endParaRPr lang="fa-IR"/>
          </a:p>
        </p:txBody>
      </p:sp>
    </p:spTree>
    <p:extLst>
      <p:ext uri="{BB962C8B-B14F-4D97-AF65-F5344CB8AC3E}">
        <p14:creationId xmlns:p14="http://schemas.microsoft.com/office/powerpoint/2010/main" val="3737427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98B19B-A7A6-4563-88FF-7E5DAD6B745C}" type="datetimeFigureOut">
              <a:rPr lang="fa-IR" smtClean="0"/>
              <a:pPr/>
              <a:t>08/14/1437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31FB7E3-2FC9-40FC-A8D7-3B185DD9C143}" type="slidenum">
              <a:rPr lang="fa-IR" smtClean="0"/>
              <a:pPr/>
              <a:t>‹#›</a:t>
            </a:fld>
            <a:endParaRPr lang="fa-I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12040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98B19B-A7A6-4563-88FF-7E5DAD6B745C}" type="datetimeFigureOut">
              <a:rPr lang="fa-IR" smtClean="0"/>
              <a:pPr/>
              <a:t>08/14/1437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31FB7E3-2FC9-40FC-A8D7-3B185DD9C143}" type="slidenum">
              <a:rPr lang="fa-IR" smtClean="0"/>
              <a:pPr/>
              <a:t>‹#›</a:t>
            </a:fld>
            <a:endParaRPr lang="fa-IR"/>
          </a:p>
        </p:txBody>
      </p:sp>
    </p:spTree>
    <p:extLst>
      <p:ext uri="{BB962C8B-B14F-4D97-AF65-F5344CB8AC3E}">
        <p14:creationId xmlns:p14="http://schemas.microsoft.com/office/powerpoint/2010/main" val="7003161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98B19B-A7A6-4563-88FF-7E5DAD6B745C}" type="datetimeFigureOut">
              <a:rPr lang="fa-IR" smtClean="0"/>
              <a:pPr/>
              <a:t>08/14/1437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31FB7E3-2FC9-40FC-A8D7-3B185DD9C143}" type="slidenum">
              <a:rPr lang="fa-IR" smtClean="0"/>
              <a:pPr/>
              <a:t>‹#›</a:t>
            </a:fld>
            <a:endParaRPr lang="fa-IR"/>
          </a:p>
        </p:txBody>
      </p:sp>
    </p:spTree>
    <p:extLst>
      <p:ext uri="{BB962C8B-B14F-4D97-AF65-F5344CB8AC3E}">
        <p14:creationId xmlns:p14="http://schemas.microsoft.com/office/powerpoint/2010/main" val="31763450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98B19B-A7A6-4563-88FF-7E5DAD6B745C}" type="datetimeFigureOut">
              <a:rPr lang="fa-IR" smtClean="0"/>
              <a:pPr/>
              <a:t>08/14/1437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31FB7E3-2FC9-40FC-A8D7-3B185DD9C143}" type="slidenum">
              <a:rPr lang="fa-IR" smtClean="0"/>
              <a:pPr/>
              <a:t>‹#›</a:t>
            </a:fld>
            <a:endParaRPr lang="fa-IR"/>
          </a:p>
        </p:txBody>
      </p:sp>
    </p:spTree>
    <p:extLst>
      <p:ext uri="{BB962C8B-B14F-4D97-AF65-F5344CB8AC3E}">
        <p14:creationId xmlns:p14="http://schemas.microsoft.com/office/powerpoint/2010/main" val="1746235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98B19B-A7A6-4563-88FF-7E5DAD6B745C}" type="datetimeFigureOut">
              <a:rPr lang="fa-IR" smtClean="0"/>
              <a:pPr/>
              <a:t>08/14/1437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31FB7E3-2FC9-40FC-A8D7-3B185DD9C143}" type="slidenum">
              <a:rPr lang="fa-IR" smtClean="0"/>
              <a:pPr/>
              <a:t>‹#›</a:t>
            </a:fld>
            <a:endParaRPr lang="fa-IR"/>
          </a:p>
        </p:txBody>
      </p:sp>
    </p:spTree>
    <p:extLst>
      <p:ext uri="{BB962C8B-B14F-4D97-AF65-F5344CB8AC3E}">
        <p14:creationId xmlns:p14="http://schemas.microsoft.com/office/powerpoint/2010/main" val="2525580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98B19B-A7A6-4563-88FF-7E5DAD6B745C}" type="datetimeFigureOut">
              <a:rPr lang="fa-IR" smtClean="0"/>
              <a:pPr/>
              <a:t>08/14/1437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31FB7E3-2FC9-40FC-A8D7-3B185DD9C143}" type="slidenum">
              <a:rPr lang="fa-IR" smtClean="0"/>
              <a:pPr/>
              <a:t>‹#›</a:t>
            </a:fld>
            <a:endParaRPr lang="fa-IR"/>
          </a:p>
        </p:txBody>
      </p:sp>
    </p:spTree>
    <p:extLst>
      <p:ext uri="{BB962C8B-B14F-4D97-AF65-F5344CB8AC3E}">
        <p14:creationId xmlns:p14="http://schemas.microsoft.com/office/powerpoint/2010/main" val="1752703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98B19B-A7A6-4563-88FF-7E5DAD6B745C}" type="datetimeFigureOut">
              <a:rPr lang="fa-IR" smtClean="0"/>
              <a:pPr/>
              <a:t>08/14/1437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31FB7E3-2FC9-40FC-A8D7-3B185DD9C143}" type="slidenum">
              <a:rPr lang="fa-IR" smtClean="0"/>
              <a:pPr/>
              <a:t>‹#›</a:t>
            </a:fld>
            <a:endParaRPr lang="fa-IR"/>
          </a:p>
        </p:txBody>
      </p:sp>
    </p:spTree>
    <p:extLst>
      <p:ext uri="{BB962C8B-B14F-4D97-AF65-F5344CB8AC3E}">
        <p14:creationId xmlns:p14="http://schemas.microsoft.com/office/powerpoint/2010/main" val="1833826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198B19B-A7A6-4563-88FF-7E5DAD6B745C}" type="datetimeFigureOut">
              <a:rPr lang="fa-IR" smtClean="0"/>
              <a:pPr/>
              <a:t>08/14/1437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131FB7E3-2FC9-40FC-A8D7-3B185DD9C143}" type="slidenum">
              <a:rPr lang="fa-IR" smtClean="0"/>
              <a:pPr/>
              <a:t>‹#›</a:t>
            </a:fld>
            <a:endParaRPr lang="fa-IR"/>
          </a:p>
        </p:txBody>
      </p:sp>
    </p:spTree>
    <p:extLst>
      <p:ext uri="{BB962C8B-B14F-4D97-AF65-F5344CB8AC3E}">
        <p14:creationId xmlns:p14="http://schemas.microsoft.com/office/powerpoint/2010/main" val="1376261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98B19B-A7A6-4563-88FF-7E5DAD6B745C}" type="datetimeFigureOut">
              <a:rPr lang="fa-IR" smtClean="0"/>
              <a:pPr/>
              <a:t>08/14/1437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131FB7E3-2FC9-40FC-A8D7-3B185DD9C143}" type="slidenum">
              <a:rPr lang="fa-IR" smtClean="0"/>
              <a:pPr/>
              <a:t>‹#›</a:t>
            </a:fld>
            <a:endParaRPr lang="fa-IR"/>
          </a:p>
        </p:txBody>
      </p:sp>
    </p:spTree>
    <p:extLst>
      <p:ext uri="{BB962C8B-B14F-4D97-AF65-F5344CB8AC3E}">
        <p14:creationId xmlns:p14="http://schemas.microsoft.com/office/powerpoint/2010/main" val="1157013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98B19B-A7A6-4563-88FF-7E5DAD6B745C}" type="datetimeFigureOut">
              <a:rPr lang="fa-IR" smtClean="0"/>
              <a:pPr/>
              <a:t>08/14/1437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131FB7E3-2FC9-40FC-A8D7-3B185DD9C143}" type="slidenum">
              <a:rPr lang="fa-IR" smtClean="0"/>
              <a:pPr/>
              <a:t>‹#›</a:t>
            </a:fld>
            <a:endParaRPr lang="fa-IR"/>
          </a:p>
        </p:txBody>
      </p:sp>
    </p:spTree>
    <p:extLst>
      <p:ext uri="{BB962C8B-B14F-4D97-AF65-F5344CB8AC3E}">
        <p14:creationId xmlns:p14="http://schemas.microsoft.com/office/powerpoint/2010/main" val="3651677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98B19B-A7A6-4563-88FF-7E5DAD6B745C}" type="datetimeFigureOut">
              <a:rPr lang="fa-IR" smtClean="0"/>
              <a:pPr/>
              <a:t>08/14/1437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31FB7E3-2FC9-40FC-A8D7-3B185DD9C143}" type="slidenum">
              <a:rPr lang="fa-IR" smtClean="0"/>
              <a:pPr/>
              <a:t>‹#›</a:t>
            </a:fld>
            <a:endParaRPr lang="fa-IR"/>
          </a:p>
        </p:txBody>
      </p:sp>
    </p:spTree>
    <p:extLst>
      <p:ext uri="{BB962C8B-B14F-4D97-AF65-F5344CB8AC3E}">
        <p14:creationId xmlns:p14="http://schemas.microsoft.com/office/powerpoint/2010/main" val="1737994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98B19B-A7A6-4563-88FF-7E5DAD6B745C}" type="datetimeFigureOut">
              <a:rPr lang="fa-IR" smtClean="0"/>
              <a:pPr/>
              <a:t>08/14/1437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31FB7E3-2FC9-40FC-A8D7-3B185DD9C143}" type="slidenum">
              <a:rPr lang="fa-IR" smtClean="0"/>
              <a:pPr/>
              <a:t>‹#›</a:t>
            </a:fld>
            <a:endParaRPr lang="fa-IR"/>
          </a:p>
        </p:txBody>
      </p:sp>
    </p:spTree>
    <p:extLst>
      <p:ext uri="{BB962C8B-B14F-4D97-AF65-F5344CB8AC3E}">
        <p14:creationId xmlns:p14="http://schemas.microsoft.com/office/powerpoint/2010/main" val="508147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198B19B-A7A6-4563-88FF-7E5DAD6B745C}" type="datetimeFigureOut">
              <a:rPr lang="fa-IR" smtClean="0"/>
              <a:pPr/>
              <a:t>08/14/1437</a:t>
            </a:fld>
            <a:endParaRPr lang="fa-I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131FB7E3-2FC9-40FC-A8D7-3B185DD9C143}" type="slidenum">
              <a:rPr lang="fa-IR" smtClean="0"/>
              <a:pPr/>
              <a:t>‹#›</a:t>
            </a:fld>
            <a:endParaRPr lang="fa-IR"/>
          </a:p>
        </p:txBody>
      </p:sp>
    </p:spTree>
    <p:extLst>
      <p:ext uri="{BB962C8B-B14F-4D97-AF65-F5344CB8AC3E}">
        <p14:creationId xmlns:p14="http://schemas.microsoft.com/office/powerpoint/2010/main" val="9637481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8" y="609600"/>
            <a:ext cx="6842721" cy="4187552"/>
          </a:xfrm>
        </p:spPr>
        <p:txBody>
          <a:bodyPr/>
          <a:lstStyle/>
          <a:p>
            <a:pPr algn="ctr"/>
            <a:r>
              <a:rPr lang="fa-IR" dirty="0" smtClean="0">
                <a:solidFill>
                  <a:schemeClr val="tx1"/>
                </a:solidFill>
              </a:rPr>
              <a:t/>
            </a:r>
            <a:br>
              <a:rPr lang="fa-IR" dirty="0" smtClean="0">
                <a:solidFill>
                  <a:schemeClr val="tx1"/>
                </a:solidFill>
              </a:rPr>
            </a:br>
            <a:r>
              <a:rPr lang="fa-IR" sz="6000" dirty="0">
                <a:solidFill>
                  <a:schemeClr val="tx1"/>
                </a:solidFill>
                <a:cs typeface="B Zar" pitchFamily="2" charset="-78"/>
              </a:rPr>
              <a:t/>
            </a:r>
            <a:br>
              <a:rPr lang="fa-IR" sz="6000" dirty="0">
                <a:solidFill>
                  <a:schemeClr val="tx1"/>
                </a:solidFill>
                <a:cs typeface="B Zar" pitchFamily="2" charset="-78"/>
              </a:rPr>
            </a:br>
            <a:r>
              <a:rPr lang="fa-IR" sz="6000" b="1" dirty="0" smtClean="0">
                <a:solidFill>
                  <a:schemeClr val="tx1"/>
                </a:solidFill>
                <a:cs typeface="B Zar" pitchFamily="2" charset="-78"/>
              </a:rPr>
              <a:t>بسم الله الرحمن الرحیم</a:t>
            </a:r>
            <a:endParaRPr lang="fa-IR" sz="6000" b="1" dirty="0">
              <a:solidFill>
                <a:schemeClr val="tx1"/>
              </a:solidFill>
              <a:cs typeface="B Zar" pitchFamily="2" charset="-78"/>
            </a:endParaRPr>
          </a:p>
        </p:txBody>
      </p:sp>
    </p:spTree>
  </p:cSld>
  <p:clrMapOvr>
    <a:masterClrMapping/>
  </p:clrMapOvr>
  <p:transition spd="slow">
    <p:cover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188640"/>
            <a:ext cx="6606480" cy="6555641"/>
          </a:xfrm>
          <a:prstGeom prst="rect">
            <a:avLst/>
          </a:prstGeom>
        </p:spPr>
        <p:txBody>
          <a:bodyPr wrap="square">
            <a:spAutoFit/>
          </a:bodyPr>
          <a:lstStyle/>
          <a:p>
            <a:pPr>
              <a:lnSpc>
                <a:spcPct val="250000"/>
              </a:lnSpc>
            </a:pPr>
            <a:r>
              <a:rPr lang="ar-SA" sz="2800" dirty="0">
                <a:cs typeface="B Zar" pitchFamily="2" charset="-78"/>
              </a:rPr>
              <a:t>در طرح </a:t>
            </a:r>
            <a:r>
              <a:rPr lang="ar-SA" sz="2800" dirty="0" smtClean="0">
                <a:cs typeface="B Zar" pitchFamily="2" charset="-78"/>
              </a:rPr>
              <a:t>یادگیری</a:t>
            </a:r>
            <a:endParaRPr lang="fa-IR" sz="2800" dirty="0" smtClean="0">
              <a:cs typeface="B Zar" pitchFamily="2" charset="-78"/>
            </a:endParaRPr>
          </a:p>
          <a:p>
            <a:pPr>
              <a:lnSpc>
                <a:spcPct val="250000"/>
              </a:lnSpc>
            </a:pPr>
            <a:r>
              <a:rPr lang="ar-SA" sz="2800" dirty="0" smtClean="0">
                <a:cs typeface="B Zar" pitchFamily="2" charset="-78"/>
              </a:rPr>
              <a:t> </a:t>
            </a:r>
            <a:r>
              <a:rPr lang="fa-IR" sz="2800" dirty="0" smtClean="0">
                <a:cs typeface="B Zar" pitchFamily="2" charset="-78"/>
              </a:rPr>
              <a:t>1- </a:t>
            </a:r>
            <a:r>
              <a:rPr lang="ar-SA" sz="2800" dirty="0" smtClean="0">
                <a:cs typeface="B Zar" pitchFamily="2" charset="-78"/>
              </a:rPr>
              <a:t>مفاهیم </a:t>
            </a:r>
            <a:r>
              <a:rPr lang="ar-SA" sz="2800" dirty="0">
                <a:cs typeface="B Zar" pitchFamily="2" charset="-78"/>
              </a:rPr>
              <a:t>و مهارت‌های </a:t>
            </a:r>
            <a:r>
              <a:rPr lang="ar-SA" sz="2800" dirty="0" smtClean="0">
                <a:cs typeface="B Zar" pitchFamily="2" charset="-78"/>
              </a:rPr>
              <a:t>اساسی</a:t>
            </a:r>
            <a:r>
              <a:rPr lang="fa-IR" sz="2800" dirty="0" smtClean="0">
                <a:cs typeface="B Zar" pitchFamily="2" charset="-78"/>
              </a:rPr>
              <a:t>  </a:t>
            </a:r>
            <a:r>
              <a:rPr lang="ar-SA" sz="2800" dirty="0" smtClean="0">
                <a:cs typeface="B Zar" pitchFamily="2" charset="-78"/>
              </a:rPr>
              <a:t>برنامه شناسایی</a:t>
            </a:r>
            <a:r>
              <a:rPr lang="fa-IR" sz="2800" dirty="0" smtClean="0">
                <a:cs typeface="B Zar" pitchFamily="2" charset="-78"/>
              </a:rPr>
              <a:t> </a:t>
            </a:r>
            <a:r>
              <a:rPr lang="ar-SA" sz="2800" dirty="0" smtClean="0">
                <a:cs typeface="B Zar" pitchFamily="2" charset="-78"/>
              </a:rPr>
              <a:t>شده </a:t>
            </a:r>
            <a:endParaRPr lang="fa-IR" sz="2800" dirty="0" smtClean="0">
              <a:cs typeface="B Zar" pitchFamily="2" charset="-78"/>
            </a:endParaRPr>
          </a:p>
          <a:p>
            <a:pPr>
              <a:lnSpc>
                <a:spcPct val="250000"/>
              </a:lnSpc>
            </a:pPr>
            <a:r>
              <a:rPr lang="fa-IR" sz="2800" dirty="0" smtClean="0">
                <a:cs typeface="B Zar" pitchFamily="2" charset="-78"/>
              </a:rPr>
              <a:t>2- </a:t>
            </a:r>
            <a:r>
              <a:rPr lang="ar-SA" sz="2800" dirty="0" smtClean="0">
                <a:cs typeface="B Zar" pitchFamily="2" charset="-78"/>
              </a:rPr>
              <a:t>فرصت‌های </a:t>
            </a:r>
            <a:r>
              <a:rPr lang="ar-SA" sz="2800" dirty="0">
                <a:cs typeface="B Zar" pitchFamily="2" charset="-78"/>
              </a:rPr>
              <a:t>یادگیری تدارک دیده </a:t>
            </a:r>
            <a:r>
              <a:rPr lang="ar-SA" sz="2800" dirty="0" smtClean="0">
                <a:cs typeface="B Zar" pitchFamily="2" charset="-78"/>
              </a:rPr>
              <a:t>شده</a:t>
            </a:r>
            <a:endParaRPr lang="fa-IR" sz="2800" dirty="0">
              <a:cs typeface="B Zar" pitchFamily="2" charset="-78"/>
            </a:endParaRPr>
          </a:p>
          <a:p>
            <a:pPr>
              <a:lnSpc>
                <a:spcPct val="250000"/>
              </a:lnSpc>
            </a:pPr>
            <a:r>
              <a:rPr lang="ar-SA" sz="2800" dirty="0" smtClean="0">
                <a:cs typeface="B Zar" pitchFamily="2" charset="-78"/>
              </a:rPr>
              <a:t> </a:t>
            </a:r>
            <a:r>
              <a:rPr lang="fa-IR" sz="2800" dirty="0" smtClean="0">
                <a:cs typeface="B Zar" pitchFamily="2" charset="-78"/>
              </a:rPr>
              <a:t>3- </a:t>
            </a:r>
            <a:r>
              <a:rPr lang="ar-SA" sz="2800" dirty="0" smtClean="0">
                <a:cs typeface="B Zar" pitchFamily="2" charset="-78"/>
              </a:rPr>
              <a:t>ویژگی‌های </a:t>
            </a:r>
            <a:r>
              <a:rPr lang="ar-SA" sz="2800" dirty="0">
                <a:cs typeface="B Zar" pitchFamily="2" charset="-78"/>
              </a:rPr>
              <a:t>منحصر به فرد  در یک بوم خاص را برای پاسخ به دامنه تفاوت‌های فردی دانش‌آموزان مورد توجه </a:t>
            </a:r>
            <a:r>
              <a:rPr lang="ar-SA" sz="2800" dirty="0" smtClean="0">
                <a:cs typeface="B Zar" pitchFamily="2" charset="-78"/>
              </a:rPr>
              <a:t>قرار</a:t>
            </a:r>
            <a:r>
              <a:rPr lang="fa-IR" sz="2800" dirty="0" smtClean="0">
                <a:cs typeface="B Zar" pitchFamily="2" charset="-78"/>
              </a:rPr>
              <a:t>می </a:t>
            </a:r>
            <a:r>
              <a:rPr lang="fa-IR" sz="2800" dirty="0" smtClean="0">
                <a:cs typeface="B Zar" pitchFamily="2" charset="-78"/>
              </a:rPr>
              <a:t>دهیم (کلاس </a:t>
            </a:r>
            <a:r>
              <a:rPr lang="fa-IR" sz="2800" dirty="0">
                <a:cs typeface="B Zar" pitchFamily="2" charset="-78"/>
              </a:rPr>
              <a:t>درس/ </a:t>
            </a:r>
            <a:r>
              <a:rPr lang="fa-IR" sz="2800" dirty="0" smtClean="0">
                <a:cs typeface="B Zar" pitchFamily="2" charset="-78"/>
              </a:rPr>
              <a:t>مدرسه)</a:t>
            </a:r>
            <a:endParaRPr lang="en-US" sz="2800" dirty="0">
              <a:cs typeface="B Zar" pitchFamily="2" charset="-78"/>
            </a:endParaRPr>
          </a:p>
        </p:txBody>
      </p:sp>
    </p:spTree>
    <p:extLst>
      <p:ext uri="{BB962C8B-B14F-4D97-AF65-F5344CB8AC3E}">
        <p14:creationId xmlns:p14="http://schemas.microsoft.com/office/powerpoint/2010/main" val="2681556077"/>
      </p:ext>
    </p:extLst>
  </p:cSld>
  <p:clrMapOvr>
    <a:masterClrMapping/>
  </p:clrMapOvr>
  <p:transition spd="slow">
    <p:cover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87624" y="2551837"/>
            <a:ext cx="5670376" cy="707886"/>
          </a:xfrm>
          <a:prstGeom prst="rect">
            <a:avLst/>
          </a:prstGeom>
        </p:spPr>
        <p:txBody>
          <a:bodyPr wrap="square">
            <a:spAutoFit/>
          </a:bodyPr>
          <a:lstStyle/>
          <a:p>
            <a:r>
              <a:rPr lang="ar-SA" sz="4000" b="1" dirty="0">
                <a:solidFill>
                  <a:srgbClr val="FF0000"/>
                </a:solidFill>
                <a:cs typeface="B Zar" pitchFamily="2" charset="-78"/>
              </a:rPr>
              <a:t>هدایت فرآیند </a:t>
            </a:r>
            <a:r>
              <a:rPr lang="ar-SA" sz="4000" b="1" dirty="0" smtClean="0">
                <a:solidFill>
                  <a:srgbClr val="FF0000"/>
                </a:solidFill>
                <a:cs typeface="B Zar" pitchFamily="2" charset="-78"/>
              </a:rPr>
              <a:t>یادگیری</a:t>
            </a:r>
            <a:r>
              <a:rPr lang="fa-IR" sz="4000" b="1" dirty="0" smtClean="0">
                <a:solidFill>
                  <a:srgbClr val="FF0000"/>
                </a:solidFill>
                <a:cs typeface="B Zar" pitchFamily="2" charset="-78"/>
              </a:rPr>
              <a:t>:</a:t>
            </a:r>
            <a:endParaRPr lang="fa-IR" sz="4000" b="1" dirty="0">
              <a:solidFill>
                <a:srgbClr val="FF0000"/>
              </a:solidFill>
              <a:cs typeface="B Zar" pitchFamily="2" charset="-78"/>
            </a:endParaRPr>
          </a:p>
        </p:txBody>
      </p:sp>
    </p:spTree>
    <p:extLst>
      <p:ext uri="{BB962C8B-B14F-4D97-AF65-F5344CB8AC3E}">
        <p14:creationId xmlns:p14="http://schemas.microsoft.com/office/powerpoint/2010/main" val="1005709878"/>
      </p:ext>
    </p:extLst>
  </p:cSld>
  <p:clrMapOvr>
    <a:masterClrMapping/>
  </p:clrMapOvr>
  <p:transition spd="slow">
    <p:cover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2132856"/>
            <a:ext cx="6199387" cy="2062103"/>
          </a:xfrm>
          <a:prstGeom prst="rect">
            <a:avLst/>
          </a:prstGeom>
        </p:spPr>
        <p:txBody>
          <a:bodyPr wrap="square">
            <a:spAutoFit/>
          </a:bodyPr>
          <a:lstStyle/>
          <a:p>
            <a:r>
              <a:rPr lang="fa-IR" sz="3200" dirty="0" smtClean="0">
                <a:cs typeface="B Zar" pitchFamily="2" charset="-78"/>
              </a:rPr>
              <a:t>در </a:t>
            </a:r>
            <a:r>
              <a:rPr lang="ar-SA" sz="3200" dirty="0" smtClean="0">
                <a:cs typeface="B Zar" pitchFamily="2" charset="-78"/>
              </a:rPr>
              <a:t>هدایت </a:t>
            </a:r>
            <a:r>
              <a:rPr lang="ar-SA" sz="3200" dirty="0">
                <a:cs typeface="B Zar" pitchFamily="2" charset="-78"/>
              </a:rPr>
              <a:t>فرآیند یادگیری </a:t>
            </a:r>
            <a:r>
              <a:rPr lang="fa-IR" sz="3200" dirty="0" smtClean="0">
                <a:cs typeface="B Zar" pitchFamily="2" charset="-78"/>
              </a:rPr>
              <a:t>هدف تقویت  </a:t>
            </a:r>
            <a:r>
              <a:rPr lang="ar-SA" sz="3200" dirty="0" smtClean="0">
                <a:cs typeface="B Zar" pitchFamily="2" charset="-78"/>
              </a:rPr>
              <a:t>سطوح پیچید تفکر است و </a:t>
            </a:r>
            <a:r>
              <a:rPr lang="fa-IR" sz="3200" dirty="0" smtClean="0">
                <a:cs typeface="B Zar" pitchFamily="2" charset="-78"/>
              </a:rPr>
              <a:t>بازگشت </a:t>
            </a:r>
            <a:r>
              <a:rPr lang="ar-SA" sz="3200" dirty="0" smtClean="0">
                <a:cs typeface="B Zar" pitchFamily="2" charset="-78"/>
              </a:rPr>
              <a:t>از تصمیمات پیش‌بینی شده در طراحی فرصت‌های یادگیری متناسب با اقتضائات محیط واقعی برای پاسخ به شرایط</a:t>
            </a:r>
            <a:r>
              <a:rPr lang="fa-IR" sz="3200" dirty="0" smtClean="0">
                <a:cs typeface="B Zar" pitchFamily="2" charset="-78"/>
              </a:rPr>
              <a:t>.</a:t>
            </a:r>
            <a:endParaRPr lang="fa-IR" sz="3200" dirty="0">
              <a:cs typeface="B Zar" pitchFamily="2" charset="-78"/>
            </a:endParaRPr>
          </a:p>
        </p:txBody>
      </p:sp>
    </p:spTree>
    <p:extLst>
      <p:ext uri="{BB962C8B-B14F-4D97-AF65-F5344CB8AC3E}">
        <p14:creationId xmlns:p14="http://schemas.microsoft.com/office/powerpoint/2010/main" val="3092834426"/>
      </p:ext>
    </p:extLst>
  </p:cSld>
  <p:clrMapOvr>
    <a:masterClrMapping/>
  </p:clrMapOvr>
  <p:transition spd="slow">
    <p:cover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68649" y="3190546"/>
            <a:ext cx="2670923" cy="646331"/>
          </a:xfrm>
          <a:prstGeom prst="rect">
            <a:avLst/>
          </a:prstGeom>
        </p:spPr>
        <p:txBody>
          <a:bodyPr wrap="none">
            <a:spAutoFit/>
          </a:bodyPr>
          <a:lstStyle/>
          <a:p>
            <a:r>
              <a:rPr lang="ar-SA" sz="3600" b="1" dirty="0">
                <a:solidFill>
                  <a:srgbClr val="FF0000"/>
                </a:solidFill>
                <a:cs typeface="B Zar" pitchFamily="2" charset="-78"/>
              </a:rPr>
              <a:t>توسعه حرفه‏ای </a:t>
            </a:r>
            <a:endParaRPr lang="fa-IR" sz="3600" dirty="0">
              <a:solidFill>
                <a:srgbClr val="FF0000"/>
              </a:solidFill>
              <a:cs typeface="B Zar" pitchFamily="2" charset="-78"/>
            </a:endParaRPr>
          </a:p>
        </p:txBody>
      </p:sp>
    </p:spTree>
    <p:extLst>
      <p:ext uri="{BB962C8B-B14F-4D97-AF65-F5344CB8AC3E}">
        <p14:creationId xmlns:p14="http://schemas.microsoft.com/office/powerpoint/2010/main" val="551079304"/>
      </p:ext>
    </p:extLst>
  </p:cSld>
  <p:clrMapOvr>
    <a:masterClrMapping/>
  </p:clrMapOvr>
  <p:transition spd="slow">
    <p:cover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052736"/>
            <a:ext cx="7416824" cy="4616648"/>
          </a:xfrm>
          <a:prstGeom prst="rect">
            <a:avLst/>
          </a:prstGeom>
        </p:spPr>
        <p:txBody>
          <a:bodyPr wrap="square">
            <a:spAutoFit/>
          </a:bodyPr>
          <a:lstStyle/>
          <a:p>
            <a:pPr algn="just">
              <a:lnSpc>
                <a:spcPct val="150000"/>
              </a:lnSpc>
            </a:pPr>
            <a:r>
              <a:rPr lang="ar-SA" sz="2800" dirty="0">
                <a:cs typeface="B Zar" pitchFamily="2" charset="-78"/>
              </a:rPr>
              <a:t>چرخه فرآیندعمل </a:t>
            </a:r>
            <a:endParaRPr lang="fa-IR" sz="2800" dirty="0">
              <a:cs typeface="B Zar" pitchFamily="2" charset="-78"/>
            </a:endParaRPr>
          </a:p>
          <a:p>
            <a:pPr algn="just">
              <a:lnSpc>
                <a:spcPct val="150000"/>
              </a:lnSpc>
            </a:pPr>
            <a:r>
              <a:rPr lang="fa-IR" sz="2800" dirty="0">
                <a:cs typeface="B Zar" pitchFamily="2" charset="-78"/>
              </a:rPr>
              <a:t>1-</a:t>
            </a:r>
            <a:r>
              <a:rPr lang="ar-SA" sz="2800" dirty="0">
                <a:cs typeface="B Zar" pitchFamily="2" charset="-78"/>
              </a:rPr>
              <a:t>مرحله </a:t>
            </a:r>
            <a:r>
              <a:rPr lang="ar-SA" sz="2800" dirty="0">
                <a:cs typeface="B Zar" pitchFamily="2" charset="-78"/>
              </a:rPr>
              <a:t>شناسایی مسئله تا بازتعریف آن دنبال شده است </a:t>
            </a:r>
            <a:endParaRPr lang="fa-IR" sz="2800" dirty="0">
              <a:cs typeface="B Zar" pitchFamily="2" charset="-78"/>
            </a:endParaRPr>
          </a:p>
          <a:p>
            <a:pPr algn="just">
              <a:lnSpc>
                <a:spcPct val="150000"/>
              </a:lnSpc>
            </a:pPr>
            <a:r>
              <a:rPr lang="fa-IR" sz="2800" dirty="0">
                <a:cs typeface="B Zar" pitchFamily="2" charset="-78"/>
              </a:rPr>
              <a:t>2- </a:t>
            </a:r>
            <a:r>
              <a:rPr lang="ar-SA" sz="2800" dirty="0">
                <a:cs typeface="B Zar" pitchFamily="2" charset="-78"/>
              </a:rPr>
              <a:t>گزارش </a:t>
            </a:r>
            <a:r>
              <a:rPr lang="ar-SA" sz="2800" dirty="0">
                <a:cs typeface="B Zar" pitchFamily="2" charset="-78"/>
              </a:rPr>
              <a:t>ارائه شده </a:t>
            </a:r>
            <a:r>
              <a:rPr lang="fa-IR" sz="2800" dirty="0">
                <a:cs typeface="B Zar" pitchFamily="2" charset="-78"/>
              </a:rPr>
              <a:t>بر اساس </a:t>
            </a:r>
            <a:r>
              <a:rPr lang="ar-SA" sz="2800" dirty="0">
                <a:cs typeface="B Zar" pitchFamily="2" charset="-78"/>
              </a:rPr>
              <a:t>تجربیات </a:t>
            </a:r>
            <a:r>
              <a:rPr lang="ar-SA" sz="2800" dirty="0">
                <a:cs typeface="B Zar" pitchFamily="2" charset="-78"/>
              </a:rPr>
              <a:t>حاصل از عمل تأملی در فرآیند کنش پژوهی </a:t>
            </a:r>
            <a:r>
              <a:rPr lang="ar-SA" sz="2800" dirty="0">
                <a:cs typeface="B Zar" pitchFamily="2" charset="-78"/>
              </a:rPr>
              <a:t>فردی</a:t>
            </a:r>
            <a:endParaRPr lang="fa-IR" sz="2800" dirty="0">
              <a:cs typeface="B Zar" pitchFamily="2" charset="-78"/>
            </a:endParaRPr>
          </a:p>
          <a:p>
            <a:pPr algn="just">
              <a:lnSpc>
                <a:spcPct val="150000"/>
              </a:lnSpc>
            </a:pPr>
            <a:r>
              <a:rPr lang="fa-IR" sz="2800" dirty="0">
                <a:cs typeface="B Zar" pitchFamily="2" charset="-78"/>
              </a:rPr>
              <a:t>3-</a:t>
            </a:r>
            <a:r>
              <a:rPr lang="ar-SA" sz="2800" dirty="0">
                <a:cs typeface="B Zar" pitchFamily="2" charset="-78"/>
              </a:rPr>
              <a:t> منعکس </a:t>
            </a:r>
            <a:r>
              <a:rPr lang="ar-SA" sz="2800" dirty="0">
                <a:cs typeface="B Zar" pitchFamily="2" charset="-78"/>
              </a:rPr>
              <a:t>کننده مسیر به‌سازی در عمل، بهبود درک و فهم و اصلاح عملکرد خود در موقعیتی است که دانشجو در آن دست به عمل زده است.</a:t>
            </a:r>
            <a:endParaRPr lang="fa-IR" sz="2800" dirty="0">
              <a:cs typeface="B Zar" pitchFamily="2" charset="-78"/>
            </a:endParaRPr>
          </a:p>
        </p:txBody>
      </p:sp>
    </p:spTree>
    <p:extLst>
      <p:ext uri="{BB962C8B-B14F-4D97-AF65-F5344CB8AC3E}">
        <p14:creationId xmlns:p14="http://schemas.microsoft.com/office/powerpoint/2010/main" val="3920128217"/>
      </p:ext>
    </p:extLst>
  </p:cSld>
  <p:clrMapOvr>
    <a:masterClrMapping/>
  </p:clrMapOvr>
  <p:transition spd="slow">
    <p:cover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64606" y="3244334"/>
            <a:ext cx="4213013" cy="707886"/>
          </a:xfrm>
          <a:prstGeom prst="rect">
            <a:avLst/>
          </a:prstGeom>
        </p:spPr>
        <p:txBody>
          <a:bodyPr wrap="none">
            <a:spAutoFit/>
          </a:bodyPr>
          <a:lstStyle/>
          <a:p>
            <a:r>
              <a:rPr lang="ar-SA" sz="4000" b="1" dirty="0">
                <a:solidFill>
                  <a:srgbClr val="FF0000"/>
                </a:solidFill>
                <a:cs typeface="B Zar" pitchFamily="2" charset="-78"/>
              </a:rPr>
              <a:t>تدوین و ارائه گزارش </a:t>
            </a:r>
            <a:endParaRPr lang="fa-IR" sz="4000" dirty="0">
              <a:solidFill>
                <a:srgbClr val="FF0000"/>
              </a:solidFill>
              <a:cs typeface="B Zar" pitchFamily="2" charset="-78"/>
            </a:endParaRPr>
          </a:p>
        </p:txBody>
      </p:sp>
    </p:spTree>
    <p:extLst>
      <p:ext uri="{BB962C8B-B14F-4D97-AF65-F5344CB8AC3E}">
        <p14:creationId xmlns:p14="http://schemas.microsoft.com/office/powerpoint/2010/main" val="2223692355"/>
      </p:ext>
    </p:extLst>
  </p:cSld>
  <p:clrMapOvr>
    <a:masterClrMapping/>
  </p:clrMapOvr>
  <p:transition spd="slow">
    <p:cover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6819" y="1700808"/>
            <a:ext cx="6912768" cy="2308324"/>
          </a:xfrm>
          <a:prstGeom prst="rect">
            <a:avLst/>
          </a:prstGeom>
        </p:spPr>
        <p:txBody>
          <a:bodyPr wrap="square">
            <a:spAutoFit/>
          </a:bodyPr>
          <a:lstStyle/>
          <a:p>
            <a:pPr algn="just">
              <a:lnSpc>
                <a:spcPct val="150000"/>
              </a:lnSpc>
            </a:pPr>
            <a:r>
              <a:rPr lang="ar-SA" sz="3200" dirty="0">
                <a:cs typeface="B Zar" pitchFamily="2" charset="-78"/>
              </a:rPr>
              <a:t>در گزارش ارائه شده ساختار کار به صورت نظام‌مند حاصل ثبت و واکاوی روایت‌ها و متکی بر عقلانیت عملی است و </a:t>
            </a:r>
            <a:r>
              <a:rPr lang="fa-IR" sz="3200" dirty="0" smtClean="0">
                <a:cs typeface="B Zar" pitchFamily="2" charset="-78"/>
              </a:rPr>
              <a:t>انعکاس آ</a:t>
            </a:r>
            <a:r>
              <a:rPr lang="ar-SA" sz="3200" dirty="0" smtClean="0">
                <a:cs typeface="B Zar" pitchFamily="2" charset="-78"/>
              </a:rPr>
              <a:t>ن </a:t>
            </a:r>
            <a:r>
              <a:rPr lang="ar-SA" sz="3200" dirty="0">
                <a:cs typeface="B Zar" pitchFamily="2" charset="-78"/>
              </a:rPr>
              <a:t>در چرخه کنش پژوهی </a:t>
            </a:r>
            <a:r>
              <a:rPr lang="ar-SA" sz="3200" dirty="0" smtClean="0">
                <a:cs typeface="B Zar" pitchFamily="2" charset="-78"/>
              </a:rPr>
              <a:t>فردی</a:t>
            </a:r>
            <a:r>
              <a:rPr lang="fa-IR" sz="3200" dirty="0" smtClean="0">
                <a:cs typeface="B Zar" pitchFamily="2" charset="-78"/>
              </a:rPr>
              <a:t> </a:t>
            </a:r>
            <a:endParaRPr lang="fa-IR" sz="3200" dirty="0">
              <a:cs typeface="B Zar" pitchFamily="2" charset="-78"/>
            </a:endParaRPr>
          </a:p>
        </p:txBody>
      </p:sp>
    </p:spTree>
    <p:extLst>
      <p:ext uri="{BB962C8B-B14F-4D97-AF65-F5344CB8AC3E}">
        <p14:creationId xmlns:p14="http://schemas.microsoft.com/office/powerpoint/2010/main" val="4013595657"/>
      </p:ext>
    </p:extLst>
  </p:cSld>
  <p:clrMapOvr>
    <a:masterClrMapping/>
  </p:clrMapOvr>
  <p:transition spd="slow">
    <p:cover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1520" y="1678156"/>
            <a:ext cx="7344816" cy="3046988"/>
          </a:xfrm>
          <a:prstGeom prst="rect">
            <a:avLst/>
          </a:prstGeom>
        </p:spPr>
        <p:txBody>
          <a:bodyPr wrap="square">
            <a:spAutoFit/>
          </a:bodyPr>
          <a:lstStyle/>
          <a:p>
            <a:pPr>
              <a:lnSpc>
                <a:spcPct val="200000"/>
              </a:lnSpc>
            </a:pPr>
            <a:r>
              <a:rPr lang="ar-SA" sz="3200" dirty="0">
                <a:cs typeface="B Zar" pitchFamily="2" charset="-78"/>
              </a:rPr>
              <a:t>با مطالعه بافت و زمینه‏ای که آموزش در آن جاری است، طرح یادگیری را برای آموزش مفاهیم/ مهارت‌های علمی ارائه شده در برنامه درسی تدوین </a:t>
            </a:r>
            <a:r>
              <a:rPr lang="ar-SA" sz="3200" dirty="0" smtClean="0">
                <a:cs typeface="B Zar" pitchFamily="2" charset="-78"/>
              </a:rPr>
              <a:t>می‌نماید</a:t>
            </a:r>
            <a:endParaRPr lang="en-US" sz="3200" dirty="0">
              <a:cs typeface="B Zar" pitchFamily="2" charset="-78"/>
            </a:endParaRPr>
          </a:p>
        </p:txBody>
      </p:sp>
    </p:spTree>
    <p:extLst>
      <p:ext uri="{BB962C8B-B14F-4D97-AF65-F5344CB8AC3E}">
        <p14:creationId xmlns:p14="http://schemas.microsoft.com/office/powerpoint/2010/main" val="3415542289"/>
      </p:ext>
    </p:extLst>
  </p:cSld>
  <p:clrMapOvr>
    <a:masterClrMapping/>
  </p:clrMapOvr>
  <p:transition spd="slow">
    <p:cover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556792"/>
            <a:ext cx="6318448" cy="3046988"/>
          </a:xfrm>
          <a:prstGeom prst="rect">
            <a:avLst/>
          </a:prstGeom>
        </p:spPr>
        <p:txBody>
          <a:bodyPr wrap="square">
            <a:spAutoFit/>
          </a:bodyPr>
          <a:lstStyle/>
          <a:p>
            <a:pPr>
              <a:lnSpc>
                <a:spcPct val="200000"/>
              </a:lnSpc>
            </a:pPr>
            <a:r>
              <a:rPr lang="fa-IR" sz="3200" dirty="0">
                <a:cs typeface="B Zar" pitchFamily="2" charset="-78"/>
              </a:rPr>
              <a:t>برنامه درسی/ کتاب درسی (با توجه به این که سند برنامه درسی معمولاً در اختیار معلمان قرار ندارد می توان از کتاب درسی </a:t>
            </a:r>
            <a:r>
              <a:rPr lang="fa-IR" sz="3200" dirty="0" smtClean="0">
                <a:cs typeface="B Zar" pitchFamily="2" charset="-78"/>
              </a:rPr>
              <a:t>استفاده </a:t>
            </a:r>
            <a:r>
              <a:rPr lang="fa-IR" sz="3200" dirty="0">
                <a:cs typeface="B Zar" pitchFamily="2" charset="-78"/>
              </a:rPr>
              <a:t>نمود).</a:t>
            </a:r>
            <a:endParaRPr lang="en-US" sz="3200" dirty="0">
              <a:cs typeface="B Zar" pitchFamily="2" charset="-78"/>
            </a:endParaRPr>
          </a:p>
        </p:txBody>
      </p:sp>
    </p:spTree>
    <p:extLst>
      <p:ext uri="{BB962C8B-B14F-4D97-AF65-F5344CB8AC3E}">
        <p14:creationId xmlns:p14="http://schemas.microsoft.com/office/powerpoint/2010/main" val="1875295211"/>
      </p:ext>
    </p:extLst>
  </p:cSld>
  <p:clrMapOvr>
    <a:masterClrMapping/>
  </p:clrMapOvr>
  <p:transition spd="slow">
    <p:cover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9816" y="1484784"/>
            <a:ext cx="6462464" cy="3323987"/>
          </a:xfrm>
          <a:prstGeom prst="rect">
            <a:avLst/>
          </a:prstGeom>
        </p:spPr>
        <p:txBody>
          <a:bodyPr wrap="square">
            <a:spAutoFit/>
          </a:bodyPr>
          <a:lstStyle/>
          <a:p>
            <a:pPr algn="just">
              <a:lnSpc>
                <a:spcPct val="150000"/>
              </a:lnSpc>
            </a:pPr>
            <a:r>
              <a:rPr lang="ar-SA" sz="2800" dirty="0">
                <a:cs typeface="B Zar" pitchFamily="2" charset="-78"/>
              </a:rPr>
              <a:t>آموزش در چنین موقعیتی نیازمند آن است </a:t>
            </a:r>
            <a:endParaRPr lang="fa-IR" sz="2800" dirty="0" smtClean="0">
              <a:cs typeface="B Zar" pitchFamily="2" charset="-78"/>
            </a:endParaRPr>
          </a:p>
          <a:p>
            <a:pPr algn="just">
              <a:lnSpc>
                <a:spcPct val="150000"/>
              </a:lnSpc>
            </a:pPr>
            <a:r>
              <a:rPr lang="fa-IR" sz="2800" dirty="0" smtClean="0">
                <a:cs typeface="B Zar" pitchFamily="2" charset="-78"/>
              </a:rPr>
              <a:t>1-</a:t>
            </a:r>
            <a:r>
              <a:rPr lang="ar-SA" sz="2800" dirty="0" smtClean="0">
                <a:cs typeface="B Zar" pitchFamily="2" charset="-78"/>
              </a:rPr>
              <a:t>فرصت‌های </a:t>
            </a:r>
            <a:r>
              <a:rPr lang="ar-SA" sz="2800" dirty="0">
                <a:cs typeface="B Zar" pitchFamily="2" charset="-78"/>
              </a:rPr>
              <a:t>یادگیری تدارک دیده شده </a:t>
            </a:r>
            <a:r>
              <a:rPr lang="fa-IR" sz="2800" dirty="0" smtClean="0">
                <a:cs typeface="B Zar" pitchFamily="2" charset="-78"/>
              </a:rPr>
              <a:t>باشد.</a:t>
            </a:r>
          </a:p>
          <a:p>
            <a:pPr algn="just">
              <a:lnSpc>
                <a:spcPct val="150000"/>
              </a:lnSpc>
            </a:pPr>
            <a:r>
              <a:rPr lang="fa-IR" sz="2800" dirty="0" smtClean="0">
                <a:cs typeface="B Zar" pitchFamily="2" charset="-78"/>
              </a:rPr>
              <a:t>2-</a:t>
            </a:r>
            <a:r>
              <a:rPr lang="ar-SA" sz="2800" dirty="0" smtClean="0">
                <a:cs typeface="B Zar" pitchFamily="2" charset="-78"/>
              </a:rPr>
              <a:t>نسبت </a:t>
            </a:r>
            <a:r>
              <a:rPr lang="ar-SA" sz="2800" dirty="0">
                <a:cs typeface="B Zar" pitchFamily="2" charset="-78"/>
              </a:rPr>
              <a:t>به یادگیری دانش‌آموزان حساس </a:t>
            </a:r>
            <a:r>
              <a:rPr lang="fa-IR" sz="2800" dirty="0" smtClean="0">
                <a:cs typeface="B Zar" pitchFamily="2" charset="-78"/>
              </a:rPr>
              <a:t>باشیم.</a:t>
            </a:r>
          </a:p>
          <a:p>
            <a:pPr algn="just">
              <a:lnSpc>
                <a:spcPct val="150000"/>
              </a:lnSpc>
            </a:pPr>
            <a:r>
              <a:rPr lang="fa-IR" sz="2800" dirty="0" smtClean="0">
                <a:cs typeface="B Zar" pitchFamily="2" charset="-78"/>
              </a:rPr>
              <a:t>3- </a:t>
            </a:r>
            <a:r>
              <a:rPr lang="ar-SA" sz="2800" dirty="0" smtClean="0">
                <a:cs typeface="B Zar" pitchFamily="2" charset="-78"/>
              </a:rPr>
              <a:t>عمیقاً </a:t>
            </a:r>
            <a:r>
              <a:rPr lang="ar-SA" sz="2800" dirty="0">
                <a:cs typeface="B Zar" pitchFamily="2" charset="-78"/>
              </a:rPr>
              <a:t>با بافت و بستر واقعی زندگی دانش‌آموزان ارتباط برقرار نماید.</a:t>
            </a:r>
            <a:endParaRPr lang="fa-IR" sz="2800" dirty="0">
              <a:cs typeface="B Zar" pitchFamily="2" charset="-78"/>
            </a:endParaRPr>
          </a:p>
        </p:txBody>
      </p:sp>
    </p:spTree>
    <p:extLst>
      <p:ext uri="{BB962C8B-B14F-4D97-AF65-F5344CB8AC3E}">
        <p14:creationId xmlns:p14="http://schemas.microsoft.com/office/powerpoint/2010/main" val="1260529496"/>
      </p:ext>
    </p:extLst>
  </p:cSld>
  <p:clrMapOvr>
    <a:masterClrMapping/>
  </p:clrMapOvr>
  <p:transition spd="slow">
    <p:cover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5656" y="1268760"/>
            <a:ext cx="5760640" cy="1196418"/>
          </a:xfrm>
          <a:prstGeom prst="rect">
            <a:avLst/>
          </a:prstGeom>
        </p:spPr>
        <p:txBody>
          <a:bodyPr wrap="square">
            <a:spAutoFit/>
          </a:bodyPr>
          <a:lstStyle/>
          <a:p>
            <a:pPr algn="ctr">
              <a:lnSpc>
                <a:spcPct val="150000"/>
              </a:lnSpc>
            </a:pPr>
            <a:r>
              <a:rPr lang="fa-IR" sz="3200" b="1" dirty="0">
                <a:latin typeface="Times New Roman"/>
                <a:ea typeface="Times New Roman"/>
                <a:cs typeface="B Nazanin"/>
              </a:rPr>
              <a:t>سرفصل درس کارورزی 3 </a:t>
            </a:r>
            <a:endParaRPr lang="en-US" sz="1100" dirty="0">
              <a:latin typeface="Times New Roman"/>
              <a:ea typeface="Times New Roman"/>
            </a:endParaRPr>
          </a:p>
          <a:p>
            <a:pPr algn="ctr">
              <a:lnSpc>
                <a:spcPct val="150000"/>
              </a:lnSpc>
            </a:pPr>
            <a:r>
              <a:rPr lang="fa-IR" b="1" dirty="0">
                <a:latin typeface="Times New Roman"/>
                <a:ea typeface="Times New Roman"/>
                <a:cs typeface="B Nazanin"/>
              </a:rPr>
              <a:t>دوره­های کارشناسی پیوسته</a:t>
            </a:r>
            <a:endParaRPr lang="en-US" sz="1100" dirty="0">
              <a:effectLst/>
              <a:latin typeface="Times New Roman"/>
              <a:ea typeface="Times New Roman"/>
            </a:endParaRPr>
          </a:p>
        </p:txBody>
      </p:sp>
      <p:sp>
        <p:nvSpPr>
          <p:cNvPr id="3" name="Rectangle 2"/>
          <p:cNvSpPr/>
          <p:nvPr/>
        </p:nvSpPr>
        <p:spPr>
          <a:xfrm>
            <a:off x="2051720" y="2708920"/>
            <a:ext cx="4536504" cy="3323987"/>
          </a:xfrm>
          <a:prstGeom prst="rect">
            <a:avLst/>
          </a:prstGeom>
        </p:spPr>
        <p:txBody>
          <a:bodyPr wrap="square">
            <a:spAutoFit/>
          </a:bodyPr>
          <a:lstStyle/>
          <a:p>
            <a:pPr>
              <a:lnSpc>
                <a:spcPct val="150000"/>
              </a:lnSpc>
            </a:pPr>
            <a:r>
              <a:rPr lang="fa-IR" sz="2800" b="1" dirty="0">
                <a:cs typeface="B Zar" pitchFamily="2" charset="-78"/>
              </a:rPr>
              <a:t>طراحی آموزشی و قرار گرفتن درچرخه کنش پژوهی بر اساس تجربیات کسب شده</a:t>
            </a:r>
          </a:p>
          <a:p>
            <a:pPr>
              <a:lnSpc>
                <a:spcPct val="150000"/>
              </a:lnSpc>
            </a:pPr>
            <a:r>
              <a:rPr lang="fa-IR" sz="2800" b="1" dirty="0">
                <a:cs typeface="B Zar" pitchFamily="2" charset="-78"/>
              </a:rPr>
              <a:t>مکان :پردیس امام سجاد(ع</a:t>
            </a:r>
            <a:r>
              <a:rPr lang="fa-IR" sz="2800" b="1" dirty="0" smtClean="0">
                <a:cs typeface="B Zar" pitchFamily="2" charset="-78"/>
              </a:rPr>
              <a:t>)</a:t>
            </a:r>
          </a:p>
          <a:p>
            <a:pPr>
              <a:lnSpc>
                <a:spcPct val="150000"/>
              </a:lnSpc>
            </a:pPr>
            <a:r>
              <a:rPr lang="fa-IR" sz="2800" b="1" dirty="0" smtClean="0">
                <a:cs typeface="B Zar" pitchFamily="2" charset="-78"/>
              </a:rPr>
              <a:t>ارائه: فرشته گلسرخی</a:t>
            </a:r>
            <a:endParaRPr lang="fa-IR" sz="2800" b="1" dirty="0">
              <a:cs typeface="B Zar" pitchFamily="2" charset="-78"/>
            </a:endParaRPr>
          </a:p>
          <a:p>
            <a:pPr>
              <a:lnSpc>
                <a:spcPct val="150000"/>
              </a:lnSpc>
            </a:pPr>
            <a:r>
              <a:rPr lang="fa-IR" sz="2800" b="1" dirty="0" smtClean="0">
                <a:cs typeface="B Zar" pitchFamily="2" charset="-78"/>
              </a:rPr>
              <a:t> مهر </a:t>
            </a:r>
            <a:r>
              <a:rPr lang="fa-IR" sz="2800" b="1" dirty="0">
                <a:cs typeface="B Zar" pitchFamily="2" charset="-78"/>
              </a:rPr>
              <a:t>ماه 94</a:t>
            </a:r>
          </a:p>
        </p:txBody>
      </p:sp>
    </p:spTree>
    <p:extLst>
      <p:ext uri="{BB962C8B-B14F-4D97-AF65-F5344CB8AC3E}">
        <p14:creationId xmlns:p14="http://schemas.microsoft.com/office/powerpoint/2010/main" val="2253512695"/>
      </p:ext>
    </p:extLst>
  </p:cSld>
  <p:clrMapOvr>
    <a:masterClrMapping/>
  </p:clrMapOvr>
  <p:transition spd="slow">
    <p:cover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1556792"/>
            <a:ext cx="6444208" cy="2677656"/>
          </a:xfrm>
          <a:prstGeom prst="rect">
            <a:avLst/>
          </a:prstGeom>
        </p:spPr>
        <p:txBody>
          <a:bodyPr wrap="square">
            <a:spAutoFit/>
          </a:bodyPr>
          <a:lstStyle/>
          <a:p>
            <a:pPr algn="just">
              <a:lnSpc>
                <a:spcPct val="150000"/>
              </a:lnSpc>
            </a:pPr>
            <a:r>
              <a:rPr lang="ar-SA" sz="2800" dirty="0">
                <a:cs typeface="B Zar" pitchFamily="2" charset="-78"/>
              </a:rPr>
              <a:t>ماهیت تکالیف یادگیری و عملکردی پیش‌بینی شده در طرح یادگیری نیز باید بتواند با برقراری ارتباط میان تجربیات و دانسته‏های پیشین و جدید امکان یکپارچه‌سازی یادگیری فراهم نماید.</a:t>
            </a:r>
            <a:endParaRPr lang="fa-IR" sz="2800" dirty="0">
              <a:cs typeface="B Zar" pitchFamily="2" charset="-78"/>
            </a:endParaRPr>
          </a:p>
        </p:txBody>
      </p:sp>
    </p:spTree>
    <p:extLst>
      <p:ext uri="{BB962C8B-B14F-4D97-AF65-F5344CB8AC3E}">
        <p14:creationId xmlns:p14="http://schemas.microsoft.com/office/powerpoint/2010/main" val="1149730387"/>
      </p:ext>
    </p:extLst>
  </p:cSld>
  <p:clrMapOvr>
    <a:masterClrMapping/>
  </p:clrMapOvr>
  <p:transition spd="slow">
    <p:cover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692697"/>
            <a:ext cx="6624736" cy="4524315"/>
          </a:xfrm>
          <a:prstGeom prst="rect">
            <a:avLst/>
          </a:prstGeom>
        </p:spPr>
        <p:txBody>
          <a:bodyPr wrap="square">
            <a:spAutoFit/>
          </a:bodyPr>
          <a:lstStyle/>
          <a:p>
            <a:pPr algn="just">
              <a:lnSpc>
                <a:spcPct val="150000"/>
              </a:lnSpc>
            </a:pPr>
            <a:r>
              <a:rPr lang="ar-SA" sz="2400" dirty="0">
                <a:cs typeface="B Zar" pitchFamily="2" charset="-78"/>
              </a:rPr>
              <a:t>ثبت و واکاوی روایت‌ها با طرح پرسش‏های تأملی و پاسخ به آن در هر یک از مراحل به دانشجو کمک می‏</a:t>
            </a:r>
            <a:r>
              <a:rPr lang="ar-SA" sz="2400" dirty="0" smtClean="0">
                <a:cs typeface="B Zar" pitchFamily="2" charset="-78"/>
              </a:rPr>
              <a:t>کند</a:t>
            </a:r>
            <a:r>
              <a:rPr lang="fa-IR" sz="2400" dirty="0" smtClean="0">
                <a:cs typeface="B Zar" pitchFamily="2" charset="-78"/>
              </a:rPr>
              <a:t>:</a:t>
            </a:r>
          </a:p>
          <a:p>
            <a:pPr algn="just">
              <a:lnSpc>
                <a:spcPct val="150000"/>
              </a:lnSpc>
            </a:pPr>
            <a:r>
              <a:rPr lang="fa-IR" sz="2400" dirty="0" smtClean="0">
                <a:cs typeface="B Zar" pitchFamily="2" charset="-78"/>
              </a:rPr>
              <a:t>1-</a:t>
            </a:r>
            <a:r>
              <a:rPr lang="ar-SA" sz="2400" dirty="0" smtClean="0">
                <a:cs typeface="B Zar" pitchFamily="2" charset="-78"/>
              </a:rPr>
              <a:t>بصیرت </a:t>
            </a:r>
            <a:r>
              <a:rPr lang="ar-SA" sz="2400" dirty="0">
                <a:cs typeface="B Zar" pitchFamily="2" charset="-78"/>
              </a:rPr>
              <a:t>بیشتری نسبت به اثربخشی طرح یادگیری و هدایت این </a:t>
            </a:r>
            <a:r>
              <a:rPr lang="ar-SA" sz="2400" dirty="0" smtClean="0">
                <a:cs typeface="B Zar" pitchFamily="2" charset="-78"/>
              </a:rPr>
              <a:t>فرآیند</a:t>
            </a:r>
            <a:r>
              <a:rPr lang="fa-IR" sz="2400" dirty="0" smtClean="0">
                <a:cs typeface="B Zar" pitchFamily="2" charset="-78"/>
              </a:rPr>
              <a:t> پیدا کند.</a:t>
            </a:r>
          </a:p>
          <a:p>
            <a:pPr algn="just">
              <a:lnSpc>
                <a:spcPct val="150000"/>
              </a:lnSpc>
            </a:pPr>
            <a:r>
              <a:rPr lang="fa-IR" sz="2400" dirty="0" smtClean="0">
                <a:cs typeface="B Zar" pitchFamily="2" charset="-78"/>
              </a:rPr>
              <a:t>2- </a:t>
            </a:r>
            <a:r>
              <a:rPr lang="ar-SA" sz="2400" dirty="0" smtClean="0">
                <a:cs typeface="B Zar" pitchFamily="2" charset="-78"/>
              </a:rPr>
              <a:t>واقعیت</a:t>
            </a:r>
            <a:r>
              <a:rPr lang="ar-SA" sz="2400" dirty="0">
                <a:cs typeface="B Zar" pitchFamily="2" charset="-78"/>
              </a:rPr>
              <a:t>‏های محیط آموزشی </a:t>
            </a:r>
            <a:r>
              <a:rPr lang="fa-IR" sz="2400" dirty="0" smtClean="0">
                <a:cs typeface="B Zar" pitchFamily="2" charset="-78"/>
              </a:rPr>
              <a:t>و </a:t>
            </a:r>
            <a:r>
              <a:rPr lang="ar-SA" sz="2400" dirty="0" smtClean="0">
                <a:cs typeface="B Zar" pitchFamily="2" charset="-78"/>
              </a:rPr>
              <a:t>تأثیر </a:t>
            </a:r>
            <a:r>
              <a:rPr lang="ar-SA" sz="2400" dirty="0">
                <a:cs typeface="B Zar" pitchFamily="2" charset="-78"/>
              </a:rPr>
              <a:t>آن بر عملکرد </a:t>
            </a:r>
            <a:r>
              <a:rPr lang="ar-SA" sz="2400" dirty="0" smtClean="0">
                <a:cs typeface="B Zar" pitchFamily="2" charset="-78"/>
              </a:rPr>
              <a:t>خود</a:t>
            </a:r>
            <a:r>
              <a:rPr lang="fa-IR" sz="2400" dirty="0" smtClean="0">
                <a:cs typeface="B Zar" pitchFamily="2" charset="-78"/>
              </a:rPr>
              <a:t> را درک کند.</a:t>
            </a:r>
          </a:p>
          <a:p>
            <a:pPr algn="just">
              <a:lnSpc>
                <a:spcPct val="150000"/>
              </a:lnSpc>
            </a:pPr>
            <a:r>
              <a:rPr lang="fa-IR" sz="2400" dirty="0" smtClean="0">
                <a:cs typeface="B Zar" pitchFamily="2" charset="-78"/>
              </a:rPr>
              <a:t>3-</a:t>
            </a:r>
            <a:r>
              <a:rPr lang="ar-SA" sz="2400" dirty="0" smtClean="0">
                <a:cs typeface="B Zar" pitchFamily="2" charset="-78"/>
              </a:rPr>
              <a:t> </a:t>
            </a:r>
            <a:r>
              <a:rPr lang="fa-IR" sz="2400" dirty="0" smtClean="0">
                <a:cs typeface="B Zar" pitchFamily="2" charset="-78"/>
              </a:rPr>
              <a:t>به  </a:t>
            </a:r>
            <a:r>
              <a:rPr lang="ar-SA" sz="2400" dirty="0" smtClean="0">
                <a:cs typeface="B Zar" pitchFamily="2" charset="-78"/>
              </a:rPr>
              <a:t>ویژگی</a:t>
            </a:r>
            <a:r>
              <a:rPr lang="ar-SA" sz="2400" dirty="0">
                <a:cs typeface="B Zar" pitchFamily="2" charset="-78"/>
              </a:rPr>
              <a:t>‏ها و توان‌مندی‏های </a:t>
            </a:r>
            <a:r>
              <a:rPr lang="ar-SA" sz="2400" dirty="0" smtClean="0">
                <a:cs typeface="B Zar" pitchFamily="2" charset="-78"/>
              </a:rPr>
              <a:t>شخصی</a:t>
            </a:r>
            <a:r>
              <a:rPr lang="fa-IR" sz="2400" dirty="0" smtClean="0">
                <a:cs typeface="B Zar" pitchFamily="2" charset="-78"/>
              </a:rPr>
              <a:t> خود پی ببرد.</a:t>
            </a:r>
          </a:p>
          <a:p>
            <a:pPr algn="just">
              <a:lnSpc>
                <a:spcPct val="150000"/>
              </a:lnSpc>
            </a:pPr>
            <a:r>
              <a:rPr lang="fa-IR" sz="2400" dirty="0" smtClean="0">
                <a:cs typeface="B Zar" pitchFamily="2" charset="-78"/>
              </a:rPr>
              <a:t>4- </a:t>
            </a:r>
            <a:r>
              <a:rPr lang="ar-SA" sz="2400" dirty="0" smtClean="0">
                <a:cs typeface="B Zar" pitchFamily="2" charset="-78"/>
              </a:rPr>
              <a:t>نحوه </a:t>
            </a:r>
            <a:r>
              <a:rPr lang="ar-SA" sz="2400" dirty="0">
                <a:cs typeface="B Zar" pitchFamily="2" charset="-78"/>
              </a:rPr>
              <a:t>سازگار نمودن توانایی‏های خود با موقعیت‏های پیچیده و منحصر به </a:t>
            </a:r>
            <a:r>
              <a:rPr lang="ar-SA" sz="2400" dirty="0" smtClean="0">
                <a:cs typeface="B Zar" pitchFamily="2" charset="-78"/>
              </a:rPr>
              <a:t>ف</a:t>
            </a:r>
            <a:r>
              <a:rPr lang="fa-IR" sz="2400" dirty="0" smtClean="0">
                <a:cs typeface="B Zar" pitchFamily="2" charset="-78"/>
              </a:rPr>
              <a:t>رد را دریابد.</a:t>
            </a:r>
            <a:endParaRPr lang="fa-IR" sz="2400" dirty="0">
              <a:cs typeface="B Zar" pitchFamily="2" charset="-78"/>
            </a:endParaRPr>
          </a:p>
        </p:txBody>
      </p:sp>
    </p:spTree>
    <p:extLst>
      <p:ext uri="{BB962C8B-B14F-4D97-AF65-F5344CB8AC3E}">
        <p14:creationId xmlns:p14="http://schemas.microsoft.com/office/powerpoint/2010/main" val="177130776"/>
      </p:ext>
    </p:extLst>
  </p:cSld>
  <p:clrMapOvr>
    <a:masterClrMapping/>
  </p:clrMapOvr>
  <p:transition spd="slow">
    <p:cover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404664"/>
            <a:ext cx="7848872" cy="6957392"/>
          </a:xfrm>
        </p:spPr>
        <p:txBody>
          <a:bodyPr>
            <a:normAutofit fontScale="90000"/>
          </a:bodyPr>
          <a:lstStyle/>
          <a:p>
            <a:r>
              <a:rPr lang="fa-IR" sz="2200" b="1" dirty="0" smtClean="0">
                <a:solidFill>
                  <a:schemeClr val="tx1"/>
                </a:solidFill>
                <a:cs typeface="B Zar" pitchFamily="2" charset="-78"/>
              </a:rPr>
              <a:t>چارچوب تهیه طرح آموزشی</a:t>
            </a:r>
            <a:br>
              <a:rPr lang="fa-IR" sz="2200" b="1" dirty="0" smtClean="0">
                <a:solidFill>
                  <a:schemeClr val="tx1"/>
                </a:solidFill>
                <a:cs typeface="B Zar" pitchFamily="2" charset="-78"/>
              </a:rPr>
            </a:br>
            <a:r>
              <a:rPr lang="fa-IR" sz="2200" b="1" dirty="0" smtClean="0">
                <a:solidFill>
                  <a:schemeClr val="tx1"/>
                </a:solidFill>
                <a:cs typeface="B Zar" pitchFamily="2" charset="-78"/>
              </a:rPr>
              <a:t>مشخصات :      نام مدرسه :    پایه تحصیلی :    موضوع :     درس جلسه :     نام معلم راهنما :     زمان :</a:t>
            </a:r>
            <a:br>
              <a:rPr lang="fa-IR" sz="2200" b="1" dirty="0" smtClean="0">
                <a:solidFill>
                  <a:schemeClr val="tx1"/>
                </a:solidFill>
                <a:cs typeface="B Zar" pitchFamily="2" charset="-78"/>
              </a:rPr>
            </a:br>
            <a:r>
              <a:rPr lang="fa-IR" sz="2200" b="1" dirty="0">
                <a:solidFill>
                  <a:schemeClr val="tx1"/>
                </a:solidFill>
                <a:cs typeface="B Zar" pitchFamily="2" charset="-78"/>
              </a:rPr>
              <a:t/>
            </a:r>
            <a:br>
              <a:rPr lang="fa-IR" sz="2200" b="1" dirty="0">
                <a:solidFill>
                  <a:schemeClr val="tx1"/>
                </a:solidFill>
                <a:cs typeface="B Zar" pitchFamily="2" charset="-78"/>
              </a:rPr>
            </a:br>
            <a:r>
              <a:rPr lang="fa-IR" sz="2200" b="1" dirty="0" smtClean="0">
                <a:solidFill>
                  <a:schemeClr val="tx1"/>
                </a:solidFill>
                <a:cs typeface="B Zar" pitchFamily="2" charset="-78"/>
              </a:rPr>
              <a:t>محتوا : یکی از عناصر طراحی است ، محتوا شامل : مفاهیم ، قوانین ، مهارتها و حقایق می شود . وقتی کتاب را تحلیل می نماییم مفاهیمی از آن بیرون می آید که قرار است آموزش داده شود . </a:t>
            </a:r>
            <a:r>
              <a:rPr lang="fa-IR" sz="2200" b="1" dirty="0">
                <a:solidFill>
                  <a:schemeClr val="tx1"/>
                </a:solidFill>
                <a:cs typeface="B Zar" pitchFamily="2" charset="-78"/>
              </a:rPr>
              <a:t/>
            </a:r>
            <a:br>
              <a:rPr lang="fa-IR" sz="2200" b="1" dirty="0">
                <a:solidFill>
                  <a:schemeClr val="tx1"/>
                </a:solidFill>
                <a:cs typeface="B Zar" pitchFamily="2" charset="-78"/>
              </a:rPr>
            </a:br>
            <a:r>
              <a:rPr lang="fa-IR" sz="2200" b="1" dirty="0" smtClean="0">
                <a:solidFill>
                  <a:schemeClr val="tx1"/>
                </a:solidFill>
                <a:cs typeface="B Zar" pitchFamily="2" charset="-78"/>
              </a:rPr>
              <a:t/>
            </a:r>
            <a:br>
              <a:rPr lang="fa-IR" sz="2200" b="1" dirty="0" smtClean="0">
                <a:solidFill>
                  <a:schemeClr val="tx1"/>
                </a:solidFill>
                <a:cs typeface="B Zar" pitchFamily="2" charset="-78"/>
              </a:rPr>
            </a:br>
            <a:r>
              <a:rPr lang="fa-IR" sz="2200" b="1" dirty="0" smtClean="0">
                <a:solidFill>
                  <a:schemeClr val="tx1"/>
                </a:solidFill>
                <a:cs typeface="B Zar" pitchFamily="2" charset="-78"/>
              </a:rPr>
              <a:t>   </a:t>
            </a:r>
            <a:br>
              <a:rPr lang="fa-IR" sz="2200" b="1" dirty="0" smtClean="0">
                <a:solidFill>
                  <a:schemeClr val="tx1"/>
                </a:solidFill>
                <a:cs typeface="B Zar" pitchFamily="2" charset="-78"/>
              </a:rPr>
            </a:br>
            <a:r>
              <a:rPr lang="fa-IR" sz="2200" b="1" dirty="0" smtClean="0">
                <a:solidFill>
                  <a:schemeClr val="tx1"/>
                </a:solidFill>
                <a:cs typeface="B Zar" pitchFamily="2" charset="-78"/>
              </a:rPr>
              <a:t>نکته : مشخص شود که محتوا مفهوم است یا مهارت</a:t>
            </a:r>
            <a:br>
              <a:rPr lang="fa-IR" sz="2200" b="1" dirty="0" smtClean="0">
                <a:solidFill>
                  <a:schemeClr val="tx1"/>
                </a:solidFill>
                <a:cs typeface="B Zar" pitchFamily="2" charset="-78"/>
              </a:rPr>
            </a:br>
            <a:r>
              <a:rPr lang="fa-IR" sz="2200" b="1" dirty="0" smtClean="0">
                <a:solidFill>
                  <a:schemeClr val="tx1"/>
                </a:solidFill>
                <a:cs typeface="B Zar" pitchFamily="2" charset="-78"/>
              </a:rPr>
              <a:t>مثال : محتوا :مهارت حل مسئله ی جمع آوری شده و</a:t>
            </a:r>
            <a:br>
              <a:rPr lang="fa-IR" sz="2200" b="1" dirty="0" smtClean="0">
                <a:solidFill>
                  <a:schemeClr val="tx1"/>
                </a:solidFill>
                <a:cs typeface="B Zar" pitchFamily="2" charset="-78"/>
              </a:rPr>
            </a:br>
            <a:r>
              <a:rPr lang="fa-IR" sz="2200" b="1" dirty="0" smtClean="0">
                <a:solidFill>
                  <a:schemeClr val="tx1"/>
                </a:solidFill>
                <a:cs typeface="B Zar" pitchFamily="2" charset="-78"/>
              </a:rPr>
              <a:t>تحلیل داده ها ،الگوها ، تخمین ، مفهوم عدد   </a:t>
            </a:r>
            <a:br>
              <a:rPr lang="fa-IR" sz="2200" b="1" dirty="0" smtClean="0">
                <a:solidFill>
                  <a:schemeClr val="tx1"/>
                </a:solidFill>
                <a:cs typeface="B Zar" pitchFamily="2" charset="-78"/>
              </a:rPr>
            </a:br>
            <a:r>
              <a:rPr lang="fa-IR" sz="2200" b="1" dirty="0">
                <a:solidFill>
                  <a:schemeClr val="tx1"/>
                </a:solidFill>
                <a:cs typeface="B Zar" pitchFamily="2" charset="-78"/>
              </a:rPr>
              <a:t/>
            </a:r>
            <a:br>
              <a:rPr lang="fa-IR" sz="2200" b="1" dirty="0">
                <a:solidFill>
                  <a:schemeClr val="tx1"/>
                </a:solidFill>
                <a:cs typeface="B Zar" pitchFamily="2" charset="-78"/>
              </a:rPr>
            </a:br>
            <a:r>
              <a:rPr lang="fa-IR" sz="2200" b="1" dirty="0" smtClean="0">
                <a:solidFill>
                  <a:schemeClr val="tx1"/>
                </a:solidFill>
                <a:cs typeface="B Zar" pitchFamily="2" charset="-78"/>
              </a:rPr>
              <a:t>هدف / پیامد یادگیری : بخشی از هدفها براسا س آنچه که کتاب مشخص نموده و بخشی دیگر برآمده از موقعیت</a:t>
            </a:r>
            <a:r>
              <a:rPr lang="fa-IR" sz="2200" b="1" dirty="0">
                <a:solidFill>
                  <a:schemeClr val="tx1"/>
                </a:solidFill>
                <a:cs typeface="B Zar" pitchFamily="2" charset="-78"/>
              </a:rPr>
              <a:t/>
            </a:r>
            <a:br>
              <a:rPr lang="fa-IR" sz="2200" b="1" dirty="0">
                <a:solidFill>
                  <a:schemeClr val="tx1"/>
                </a:solidFill>
                <a:cs typeface="B Zar" pitchFamily="2" charset="-78"/>
              </a:rPr>
            </a:br>
            <a:r>
              <a:rPr lang="fa-IR" sz="2200" b="1" dirty="0" smtClean="0">
                <a:solidFill>
                  <a:schemeClr val="tx1"/>
                </a:solidFill>
                <a:cs typeface="B Zar" pitchFamily="2" charset="-78"/>
              </a:rPr>
              <a:t>یادگیری می باشد ( هدف هم باید آموزشی باشد و هم برآمده از موقعیت باشد )</a:t>
            </a:r>
            <a:br>
              <a:rPr lang="fa-IR" sz="2200" b="1" dirty="0" smtClean="0">
                <a:solidFill>
                  <a:schemeClr val="tx1"/>
                </a:solidFill>
                <a:cs typeface="B Zar" pitchFamily="2" charset="-78"/>
              </a:rPr>
            </a:br>
            <a:r>
              <a:rPr lang="fa-IR" sz="2200" b="1" dirty="0" smtClean="0">
                <a:solidFill>
                  <a:schemeClr val="tx1"/>
                </a:solidFill>
                <a:cs typeface="B Zar" pitchFamily="2" charset="-78"/>
              </a:rPr>
              <a:t>مثال : پیامد یادگیری :توانایی بکارگیری مهارت تخمین و الگویابی در حل مسائل عددی </a:t>
            </a:r>
            <a:r>
              <a:rPr lang="fa-IR" sz="2200" b="1" dirty="0">
                <a:solidFill>
                  <a:schemeClr val="tx1"/>
                </a:solidFill>
                <a:cs typeface="B Zar" pitchFamily="2" charset="-78"/>
              </a:rPr>
              <a:t/>
            </a:r>
            <a:br>
              <a:rPr lang="fa-IR" sz="2200" b="1" dirty="0">
                <a:solidFill>
                  <a:schemeClr val="tx1"/>
                </a:solidFill>
                <a:cs typeface="B Zar" pitchFamily="2" charset="-78"/>
              </a:rPr>
            </a:br>
            <a:r>
              <a:rPr lang="fa-IR" sz="2200" b="1" dirty="0" smtClean="0">
                <a:solidFill>
                  <a:schemeClr val="tx1"/>
                </a:solidFill>
                <a:cs typeface="B Zar" pitchFamily="2" charset="-78"/>
              </a:rPr>
              <a:t>نکته : همه پیامد ها یک محصول یادگیری دارد که باید ارزیابی شود </a:t>
            </a:r>
            <a:r>
              <a:rPr lang="fa-IR" sz="2400" b="1" dirty="0" smtClean="0">
                <a:solidFill>
                  <a:schemeClr val="tx1"/>
                </a:solidFill>
                <a:cs typeface="B Zar" pitchFamily="2" charset="-78"/>
              </a:rPr>
              <a:t>.</a:t>
            </a:r>
            <a:r>
              <a:rPr lang="fa-IR" sz="2400" b="1" dirty="0" smtClean="0"/>
              <a:t/>
            </a:r>
            <a:br>
              <a:rPr lang="fa-IR" sz="2400" b="1" dirty="0" smtClean="0"/>
            </a:br>
            <a:r>
              <a:rPr lang="fa-IR" sz="2400" b="1" dirty="0" smtClean="0"/>
              <a:t>                          </a:t>
            </a:r>
            <a:br>
              <a:rPr lang="fa-IR" sz="2400" b="1" dirty="0" smtClean="0"/>
            </a:br>
            <a:r>
              <a:rPr lang="fa-IR" sz="2400" b="1" dirty="0"/>
              <a:t/>
            </a:r>
            <a:br>
              <a:rPr lang="fa-IR" sz="2400" b="1" dirty="0"/>
            </a:br>
            <a:r>
              <a:rPr lang="fa-IR" sz="2000" dirty="0" smtClean="0"/>
              <a:t/>
            </a:r>
            <a:br>
              <a:rPr lang="fa-IR" sz="2000" dirty="0" smtClean="0"/>
            </a:br>
            <a:endParaRPr lang="fa-IR" sz="2000" dirty="0"/>
          </a:p>
        </p:txBody>
      </p:sp>
      <p:cxnSp>
        <p:nvCxnSpPr>
          <p:cNvPr id="17" name="Straight Connector 16"/>
          <p:cNvCxnSpPr>
            <a:endCxn id="6" idx="1"/>
          </p:cNvCxnSpPr>
          <p:nvPr/>
        </p:nvCxnSpPr>
        <p:spPr>
          <a:xfrm rot="10800000">
            <a:off x="1216983" y="2893215"/>
            <a:ext cx="1588"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cover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r">
              <a:lnSpc>
                <a:spcPct val="150000"/>
              </a:lnSpc>
            </a:pPr>
            <a:r>
              <a:rPr lang="fa-IR" sz="2400" b="0" dirty="0" smtClean="0">
                <a:solidFill>
                  <a:schemeClr val="tx1"/>
                </a:solidFill>
                <a:cs typeface="B Zar" pitchFamily="2" charset="-78"/>
              </a:rPr>
              <a:t>- </a:t>
            </a:r>
            <a:r>
              <a:rPr lang="fa-IR" sz="3100" b="0" dirty="0" smtClean="0">
                <a:solidFill>
                  <a:schemeClr val="tx1"/>
                </a:solidFill>
                <a:cs typeface="B Zar" pitchFamily="2" charset="-78"/>
              </a:rPr>
              <a:t>مراحل :</a:t>
            </a:r>
            <a:r>
              <a:rPr lang="fa-IR" sz="2400" b="0" dirty="0" smtClean="0">
                <a:solidFill>
                  <a:schemeClr val="tx1"/>
                </a:solidFill>
                <a:cs typeface="B Zar" pitchFamily="2" charset="-78"/>
              </a:rPr>
              <a:t/>
            </a:r>
            <a:br>
              <a:rPr lang="fa-IR" sz="2400" b="0" dirty="0" smtClean="0">
                <a:solidFill>
                  <a:schemeClr val="tx1"/>
                </a:solidFill>
                <a:cs typeface="B Zar" pitchFamily="2" charset="-78"/>
              </a:rPr>
            </a:br>
            <a:r>
              <a:rPr lang="fa-IR" sz="3100" b="0" dirty="0" smtClean="0">
                <a:solidFill>
                  <a:schemeClr val="tx1"/>
                </a:solidFill>
                <a:cs typeface="B Zar" pitchFamily="2" charset="-78"/>
              </a:rPr>
              <a:t>برقراری ارتباط : </a:t>
            </a:r>
            <a:r>
              <a:rPr lang="fa-IR" sz="2400" b="0" dirty="0" smtClean="0">
                <a:solidFill>
                  <a:schemeClr val="tx1"/>
                </a:solidFill>
                <a:cs typeface="B Zar" pitchFamily="2" charset="-78"/>
              </a:rPr>
              <a:t>ایجاد ارتباط بین محتوا ( مفهوم یا مهارت ) با زندگی روزمره دانش آموزان ویا مسئله و موضوع برخاسته از مسائل دانش آموزان باشد .</a:t>
            </a:r>
            <a:br>
              <a:rPr lang="fa-IR" sz="2400" b="0" dirty="0" smtClean="0">
                <a:solidFill>
                  <a:schemeClr val="tx1"/>
                </a:solidFill>
                <a:cs typeface="B Zar" pitchFamily="2" charset="-78"/>
              </a:rPr>
            </a:br>
            <a:r>
              <a:rPr lang="fa-IR" sz="2400" b="0" dirty="0" smtClean="0">
                <a:solidFill>
                  <a:schemeClr val="tx1"/>
                </a:solidFill>
                <a:cs typeface="B Zar" pitchFamily="2" charset="-78"/>
              </a:rPr>
              <a:t>فعالیت هایی نظیر : پخش فیلم ، گروهبندی دانش آموزان ، مطرح کردن سوال </a:t>
            </a:r>
            <a:r>
              <a:rPr lang="fa-IR" sz="2400" dirty="0" smtClean="0">
                <a:solidFill>
                  <a:schemeClr val="tx1"/>
                </a:solidFill>
                <a:cs typeface="B Zar" pitchFamily="2" charset="-78"/>
              </a:rPr>
              <a:t/>
            </a:r>
            <a:br>
              <a:rPr lang="fa-IR" sz="2400" dirty="0" smtClean="0">
                <a:solidFill>
                  <a:schemeClr val="tx1"/>
                </a:solidFill>
                <a:cs typeface="B Zar" pitchFamily="2" charset="-78"/>
              </a:rPr>
            </a:br>
            <a:r>
              <a:rPr lang="fa-IR" sz="3100" b="0" dirty="0" smtClean="0">
                <a:solidFill>
                  <a:schemeClr val="tx1"/>
                </a:solidFill>
                <a:cs typeface="B Zar" pitchFamily="2" charset="-78"/>
              </a:rPr>
              <a:t>مرحله به تجربه گذاشتن :  </a:t>
            </a:r>
            <a:r>
              <a:rPr lang="fa-IR" sz="2400" b="0" dirty="0" smtClean="0">
                <a:solidFill>
                  <a:schemeClr val="tx1"/>
                </a:solidFill>
                <a:cs typeface="B Zar" pitchFamily="2" charset="-78"/>
              </a:rPr>
              <a:t>در این مرحله معلم به دانش آموزان کمک می کند تا ایده ها ، فرضیه هاو راه حل ها و . . . خود را در میان بگذارند و یا تجربه وآزمایش کنند . کمک به آنها تا با بروز خلاقیت های خود کشف کنند ، اختراع کنند و به ایده های نو بیاندیشند و یا از طریق پرسش و پاسخ خود را بیابند . ( این فعالیت ها قلب یادگیری هستند)</a:t>
            </a:r>
            <a:br>
              <a:rPr lang="fa-IR" sz="2400" b="0" dirty="0" smtClean="0">
                <a:solidFill>
                  <a:schemeClr val="tx1"/>
                </a:solidFill>
                <a:cs typeface="B Zar" pitchFamily="2" charset="-78"/>
              </a:rPr>
            </a:br>
            <a:r>
              <a:rPr lang="fa-IR" sz="2400" b="0" dirty="0" smtClean="0">
                <a:solidFill>
                  <a:schemeClr val="tx1"/>
                </a:solidFill>
                <a:cs typeface="B Zar" pitchFamily="2" charset="-78"/>
              </a:rPr>
              <a:t>فعالیت هایی نظیر : قرار گرفتن خودشان در آن موقعیت ( شبیه سازی شده ) و در میان گذاشتن نظراتشان </a:t>
            </a:r>
            <a:endParaRPr lang="fa-IR" sz="2400" b="0" dirty="0">
              <a:solidFill>
                <a:schemeClr val="tx1"/>
              </a:solidFill>
              <a:cs typeface="B Zar" pitchFamily="2" charset="-78"/>
            </a:endParaRPr>
          </a:p>
        </p:txBody>
      </p:sp>
    </p:spTree>
  </p:cSld>
  <p:clrMapOvr>
    <a:masterClrMapping/>
  </p:clrMapOvr>
  <p:transition spd="slow">
    <p:cover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pPr algn="r">
              <a:lnSpc>
                <a:spcPct val="200000"/>
              </a:lnSpc>
            </a:pPr>
            <a:r>
              <a:rPr lang="fa-IR" sz="2800" dirty="0" smtClean="0">
                <a:solidFill>
                  <a:schemeClr val="tx1"/>
                </a:solidFill>
                <a:cs typeface="B Zar" pitchFamily="2" charset="-78"/>
              </a:rPr>
              <a:t>مرحله به کار بستن : </a:t>
            </a:r>
            <a:r>
              <a:rPr lang="fa-IR" sz="2000" dirty="0" smtClean="0">
                <a:solidFill>
                  <a:schemeClr val="tx1"/>
                </a:solidFill>
                <a:cs typeface="B Zar" pitchFamily="2" charset="-78"/>
              </a:rPr>
              <a:t>در این مرحله دانش آموزان بتوانند بین ساختار ذهنی خود با دانش سازمان یافته (علمی)</a:t>
            </a:r>
          </a:p>
          <a:p>
            <a:pPr algn="r">
              <a:lnSpc>
                <a:spcPct val="200000"/>
              </a:lnSpc>
            </a:pPr>
            <a:r>
              <a:rPr lang="fa-IR" sz="2000" dirty="0" smtClean="0">
                <a:solidFill>
                  <a:schemeClr val="tx1"/>
                </a:solidFill>
                <a:cs typeface="B Zar" pitchFamily="2" charset="-78"/>
              </a:rPr>
              <a:t>ارتباط برقرار کند ، تلاش می شود که بین تئوری و عمل ارتباط برقرار شود . وقتی دانش و تجربیات بچه ها برای پاسخگویی کافی نباشد تلاش می شود که آن ها بین دانش خود و دانش سازمان یافته پیوند برقرار نمایند .</a:t>
            </a:r>
          </a:p>
          <a:p>
            <a:pPr algn="r">
              <a:lnSpc>
                <a:spcPct val="200000"/>
              </a:lnSpc>
            </a:pPr>
            <a:r>
              <a:rPr lang="fa-IR" sz="2000" dirty="0" smtClean="0">
                <a:solidFill>
                  <a:schemeClr val="tx1"/>
                </a:solidFill>
                <a:cs typeface="B Zar" pitchFamily="2" charset="-78"/>
              </a:rPr>
              <a:t>مثال : ایفای نقش </a:t>
            </a:r>
          </a:p>
          <a:p>
            <a:pPr algn="r">
              <a:lnSpc>
                <a:spcPct val="200000"/>
              </a:lnSpc>
            </a:pPr>
            <a:r>
              <a:rPr lang="fa-IR" sz="2800" dirty="0" smtClean="0">
                <a:solidFill>
                  <a:schemeClr val="tx1"/>
                </a:solidFill>
                <a:cs typeface="B Zar" pitchFamily="2" charset="-78"/>
              </a:rPr>
              <a:t>مرحله به اشتراک گذاشتن :</a:t>
            </a:r>
            <a:r>
              <a:rPr lang="fa-IR" sz="2000" dirty="0" smtClean="0">
                <a:solidFill>
                  <a:schemeClr val="tx1"/>
                </a:solidFill>
                <a:cs typeface="B Zar" pitchFamily="2" charset="-78"/>
              </a:rPr>
              <a:t>در این مرحله تا حد امکان دانش آموزان را به کار گروهی تشویق می نماید . (یادگیری مشارکتی ) ، سهیم کردن دیگران در یادگیری ، اطلاعات بین دانش آموزان مبادله می شود .</a:t>
            </a:r>
          </a:p>
          <a:p>
            <a:pPr algn="r">
              <a:lnSpc>
                <a:spcPct val="200000"/>
              </a:lnSpc>
            </a:pPr>
            <a:r>
              <a:rPr lang="fa-IR" sz="2000" dirty="0" smtClean="0">
                <a:solidFill>
                  <a:schemeClr val="tx1"/>
                </a:solidFill>
                <a:cs typeface="B Zar" pitchFamily="2" charset="-78"/>
              </a:rPr>
              <a:t>مثال : انجام پژوهش های مشترک ، بحث گروهی و سمینار در مورد یافته ها و تجزیه و تحلیل آنها  </a:t>
            </a:r>
            <a:endParaRPr lang="fa-IR" sz="2000" dirty="0">
              <a:solidFill>
                <a:schemeClr val="tx1"/>
              </a:solidFill>
              <a:cs typeface="B Zar" pitchFamily="2" charset="-78"/>
            </a:endParaRPr>
          </a:p>
        </p:txBody>
      </p:sp>
    </p:spTree>
  </p:cSld>
  <p:clrMapOvr>
    <a:masterClrMapping/>
  </p:clrMapOvr>
  <p:transition spd="slow">
    <p:cover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6857999"/>
          </a:xfrm>
        </p:spPr>
        <p:txBody>
          <a:bodyPr>
            <a:normAutofit fontScale="92500" lnSpcReduction="10000"/>
          </a:bodyPr>
          <a:lstStyle/>
          <a:p>
            <a:pPr algn="r">
              <a:lnSpc>
                <a:spcPct val="150000"/>
              </a:lnSpc>
            </a:pPr>
            <a:r>
              <a:rPr lang="fa-IR" sz="3000" dirty="0" smtClean="0">
                <a:solidFill>
                  <a:schemeClr val="tx1"/>
                </a:solidFill>
                <a:cs typeface="B Zar" pitchFamily="2" charset="-78"/>
              </a:rPr>
              <a:t>مرحله انتقال به موقعیت جدید </a:t>
            </a:r>
            <a:r>
              <a:rPr lang="fa-IR" sz="2400" dirty="0" smtClean="0">
                <a:solidFill>
                  <a:schemeClr val="tx1"/>
                </a:solidFill>
                <a:cs typeface="B Zar" pitchFamily="2" charset="-78"/>
              </a:rPr>
              <a:t>: در این مرحله موقعیت های جدید فراهم کند که دانش آموز بتواند آموخته های خود را در آن موقعیت ها به کار گیرد ( پژوهش علم در عمل ) بتواند علم در عمل به کار گرفته شود . </a:t>
            </a:r>
          </a:p>
          <a:p>
            <a:pPr algn="r">
              <a:lnSpc>
                <a:spcPct val="150000"/>
              </a:lnSpc>
            </a:pPr>
            <a:r>
              <a:rPr lang="fa-IR" sz="2400" dirty="0" smtClean="0">
                <a:solidFill>
                  <a:schemeClr val="tx1"/>
                </a:solidFill>
                <a:cs typeface="B Zar" pitchFamily="2" charset="-78"/>
              </a:rPr>
              <a:t>مثال : تهیه ی یک بروشور ، تهیه یک روزنامه دیواری </a:t>
            </a:r>
          </a:p>
          <a:p>
            <a:pPr algn="r">
              <a:lnSpc>
                <a:spcPct val="150000"/>
              </a:lnSpc>
            </a:pPr>
            <a:endParaRPr lang="fa-IR" sz="2400" dirty="0" smtClean="0">
              <a:solidFill>
                <a:schemeClr val="tx1"/>
              </a:solidFill>
              <a:cs typeface="B Zar" pitchFamily="2" charset="-78"/>
            </a:endParaRPr>
          </a:p>
          <a:p>
            <a:pPr algn="r">
              <a:lnSpc>
                <a:spcPct val="150000"/>
              </a:lnSpc>
            </a:pPr>
            <a:r>
              <a:rPr lang="fa-IR" sz="3000" dirty="0" smtClean="0">
                <a:solidFill>
                  <a:schemeClr val="tx1"/>
                </a:solidFill>
                <a:cs typeface="B Zar" pitchFamily="2" charset="-78"/>
              </a:rPr>
              <a:t>مواد و منابع : </a:t>
            </a:r>
            <a:r>
              <a:rPr lang="fa-IR" sz="2400" dirty="0" smtClean="0">
                <a:solidFill>
                  <a:schemeClr val="tx1"/>
                </a:solidFill>
                <a:cs typeface="B Zar" pitchFamily="2" charset="-78"/>
              </a:rPr>
              <a:t>مواد و منابع می تواند انسانی نظیر : معلم ، دانش آموزان ، تجارب معلم ، احساس معلم و . . .</a:t>
            </a:r>
          </a:p>
          <a:p>
            <a:pPr algn="r">
              <a:lnSpc>
                <a:spcPct val="150000"/>
              </a:lnSpc>
            </a:pPr>
            <a:r>
              <a:rPr lang="fa-IR" sz="2400" dirty="0" smtClean="0">
                <a:solidFill>
                  <a:schemeClr val="tx1"/>
                </a:solidFill>
                <a:cs typeface="B Zar" pitchFamily="2" charset="-78"/>
              </a:rPr>
              <a:t>و یا غیر انسانی نظیر : کلاس ، میز ، تابلو ،ماژیک و . . . </a:t>
            </a:r>
          </a:p>
          <a:p>
            <a:pPr algn="r">
              <a:lnSpc>
                <a:spcPct val="150000"/>
              </a:lnSpc>
            </a:pPr>
            <a:endParaRPr lang="fa-IR" sz="2400" dirty="0" smtClean="0">
              <a:solidFill>
                <a:schemeClr val="tx1"/>
              </a:solidFill>
              <a:cs typeface="B Zar" pitchFamily="2" charset="-78"/>
            </a:endParaRPr>
          </a:p>
          <a:p>
            <a:pPr algn="r">
              <a:lnSpc>
                <a:spcPct val="150000"/>
              </a:lnSpc>
            </a:pPr>
            <a:r>
              <a:rPr lang="fa-IR" sz="3000" dirty="0" smtClean="0">
                <a:solidFill>
                  <a:schemeClr val="tx1"/>
                </a:solidFill>
                <a:cs typeface="B Zar" pitchFamily="2" charset="-78"/>
              </a:rPr>
              <a:t>فرایند هدایت و بازخورد </a:t>
            </a:r>
            <a:r>
              <a:rPr lang="fa-IR" sz="2400" dirty="0" smtClean="0">
                <a:solidFill>
                  <a:schemeClr val="tx1"/>
                </a:solidFill>
                <a:cs typeface="B Zar" pitchFamily="2" charset="-78"/>
              </a:rPr>
              <a:t>: به منظور تعامل بیشتر دانش آموزان بازخورد می دهیم ، بازخورد ها باید روشن و شفاف باشد ، مثبت باشند ، برانگیزنده باشند ، مسیر بعدی را مشخص کنند . </a:t>
            </a:r>
          </a:p>
          <a:p>
            <a:pPr algn="r">
              <a:lnSpc>
                <a:spcPct val="150000"/>
              </a:lnSpc>
            </a:pPr>
            <a:r>
              <a:rPr lang="fa-IR" sz="2400" dirty="0" smtClean="0">
                <a:solidFill>
                  <a:schemeClr val="tx1"/>
                </a:solidFill>
                <a:cs typeface="B Zar" pitchFamily="2" charset="-78"/>
              </a:rPr>
              <a:t>مثال : تشویق دانش آموزان به بحث و گفتگوی بیشتر ، ایجاد فضای مثبت برای به گفتگو گذاشتن تجربیات </a:t>
            </a:r>
          </a:p>
          <a:p>
            <a:pPr algn="r">
              <a:lnSpc>
                <a:spcPct val="150000"/>
              </a:lnSpc>
            </a:pPr>
            <a:endParaRPr lang="fa-IR" sz="2400" dirty="0" smtClean="0">
              <a:solidFill>
                <a:schemeClr val="tx1"/>
              </a:solidFill>
            </a:endParaRPr>
          </a:p>
          <a:p>
            <a:pPr algn="r">
              <a:lnSpc>
                <a:spcPct val="150000"/>
              </a:lnSpc>
            </a:pPr>
            <a:endParaRPr lang="fa-IR" sz="2400" dirty="0" smtClean="0">
              <a:solidFill>
                <a:schemeClr val="tx1"/>
              </a:solidFill>
            </a:endParaRPr>
          </a:p>
          <a:p>
            <a:pPr>
              <a:lnSpc>
                <a:spcPct val="150000"/>
              </a:lnSpc>
            </a:pPr>
            <a:endParaRPr lang="fa-IR" dirty="0" smtClean="0">
              <a:solidFill>
                <a:schemeClr val="tx1"/>
              </a:solidFill>
            </a:endParaRPr>
          </a:p>
        </p:txBody>
      </p:sp>
    </p:spTree>
  </p:cSld>
  <p:clrMapOvr>
    <a:masterClrMapping/>
  </p:clrMapOvr>
  <p:transition spd="slow">
    <p:cover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6858001"/>
          </a:xfrm>
        </p:spPr>
        <p:txBody>
          <a:bodyPr/>
          <a:lstStyle/>
          <a:p>
            <a:pPr algn="r">
              <a:lnSpc>
                <a:spcPct val="150000"/>
              </a:lnSpc>
            </a:pPr>
            <a:r>
              <a:rPr lang="fa-IR" sz="2800" dirty="0" smtClean="0">
                <a:solidFill>
                  <a:schemeClr val="tx1"/>
                </a:solidFill>
                <a:cs typeface="B Zar" pitchFamily="2" charset="-78"/>
              </a:rPr>
              <a:t>تحلیل و تفسیر </a:t>
            </a:r>
            <a:r>
              <a:rPr lang="fa-IR" sz="2400" dirty="0" smtClean="0">
                <a:solidFill>
                  <a:schemeClr val="tx1"/>
                </a:solidFill>
                <a:cs typeface="B Zar" pitchFamily="2" charset="-78"/>
              </a:rPr>
              <a:t>: شامل پیش بینی ها، محدودیت ها وفرصت ها در فرایند اجرا و مدیریت آن .به عبارتی آنچه آموختم . </a:t>
            </a:r>
          </a:p>
          <a:p>
            <a:pPr algn="r">
              <a:lnSpc>
                <a:spcPct val="150000"/>
              </a:lnSpc>
            </a:pPr>
            <a:r>
              <a:rPr lang="fa-IR" sz="2400" dirty="0" smtClean="0">
                <a:solidFill>
                  <a:schemeClr val="tx1"/>
                </a:solidFill>
                <a:cs typeface="B Zar" pitchFamily="2" charset="-78"/>
              </a:rPr>
              <a:t>مثال : از اجرای این طرح آموزشی آموختم که دانش آموزان نیازمند تقویت عزت نفس و خود آگاهی می باشند و برای اینکه مهارت عزت نفس تقویت شود ضرورت دارد که جلساتی با خانواده نیز برگزار گردد. </a:t>
            </a:r>
          </a:p>
          <a:p>
            <a:pPr algn="r">
              <a:lnSpc>
                <a:spcPct val="150000"/>
              </a:lnSpc>
            </a:pPr>
            <a:endParaRPr lang="fa-IR" sz="2400" dirty="0" smtClean="0">
              <a:solidFill>
                <a:schemeClr val="tx1"/>
              </a:solidFill>
              <a:cs typeface="B Zar" pitchFamily="2" charset="-78"/>
            </a:endParaRPr>
          </a:p>
          <a:p>
            <a:pPr algn="r">
              <a:lnSpc>
                <a:spcPct val="150000"/>
              </a:lnSpc>
            </a:pPr>
            <a:r>
              <a:rPr lang="fa-IR" sz="2800" dirty="0" smtClean="0">
                <a:solidFill>
                  <a:schemeClr val="tx1"/>
                </a:solidFill>
                <a:cs typeface="B Zar" pitchFamily="2" charset="-78"/>
              </a:rPr>
              <a:t>سنجش عملکرد / ارزیابی آموخته </a:t>
            </a:r>
            <a:r>
              <a:rPr lang="fa-IR" sz="2400" dirty="0" smtClean="0">
                <a:solidFill>
                  <a:schemeClr val="tx1"/>
                </a:solidFill>
                <a:cs typeface="B Zar" pitchFamily="2" charset="-78"/>
              </a:rPr>
              <a:t>: بصورت عملکردی است ولی به استاندارد های تعیین شده نیز می پردازد ، ارزشیابی و آموزش بال به بال هم حرکت می کنند .</a:t>
            </a:r>
          </a:p>
          <a:p>
            <a:pPr algn="r">
              <a:lnSpc>
                <a:spcPct val="150000"/>
              </a:lnSpc>
            </a:pPr>
            <a:r>
              <a:rPr lang="fa-IR" sz="2400" dirty="0" smtClean="0">
                <a:solidFill>
                  <a:schemeClr val="tx1"/>
                </a:solidFill>
                <a:cs typeface="B Zar" pitchFamily="2" charset="-78"/>
              </a:rPr>
              <a:t>گاهی سنجش همراه با آموزش از آغاز تا پایان کلاس جریان دارد ، یا در پایان یادگیری و محصول آنها با توجه به هدفهای مورد نظر کتاب مورد سنجش قرار می گیرند .</a:t>
            </a:r>
          </a:p>
          <a:p>
            <a:pPr>
              <a:lnSpc>
                <a:spcPct val="150000"/>
              </a:lnSpc>
            </a:pPr>
            <a:endParaRPr lang="fa-IR" dirty="0" smtClean="0">
              <a:solidFill>
                <a:schemeClr val="tx1"/>
              </a:solidFill>
            </a:endParaRPr>
          </a:p>
          <a:p>
            <a:endParaRPr lang="fa-IR" dirty="0" smtClean="0"/>
          </a:p>
        </p:txBody>
      </p:sp>
    </p:spTree>
  </p:cSld>
  <p:clrMapOvr>
    <a:masterClrMapping/>
  </p:clrMapOvr>
  <p:transition spd="slow">
    <p:cover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
            <a:ext cx="9144000" cy="6858000"/>
          </a:xfrm>
        </p:spPr>
        <p:txBody>
          <a:bodyPr>
            <a:normAutofit fontScale="92500" lnSpcReduction="10000"/>
          </a:bodyPr>
          <a:lstStyle/>
          <a:p>
            <a:pPr algn="ctr">
              <a:lnSpc>
                <a:spcPct val="150000"/>
              </a:lnSpc>
            </a:pPr>
            <a:r>
              <a:rPr lang="fa-IR" sz="2800" dirty="0" smtClean="0">
                <a:solidFill>
                  <a:schemeClr val="tx1"/>
                </a:solidFill>
                <a:cs typeface="B Zar" pitchFamily="2" charset="-78"/>
              </a:rPr>
              <a:t>نمونه یک طراحی آموزش</a:t>
            </a:r>
          </a:p>
          <a:p>
            <a:pPr algn="r">
              <a:lnSpc>
                <a:spcPct val="150000"/>
              </a:lnSpc>
            </a:pPr>
            <a:r>
              <a:rPr lang="fa-IR" b="1" dirty="0" smtClean="0">
                <a:solidFill>
                  <a:schemeClr val="tx1"/>
                </a:solidFill>
                <a:cs typeface="B Zar" pitchFamily="2" charset="-78"/>
              </a:rPr>
              <a:t>محتوا</a:t>
            </a:r>
            <a:r>
              <a:rPr lang="fa-IR" dirty="0" smtClean="0">
                <a:solidFill>
                  <a:schemeClr val="tx1"/>
                </a:solidFill>
                <a:cs typeface="B Zar" pitchFamily="2" charset="-78"/>
              </a:rPr>
              <a:t> : مهارت عزت نفس </a:t>
            </a:r>
          </a:p>
          <a:p>
            <a:pPr algn="r">
              <a:lnSpc>
                <a:spcPct val="150000"/>
              </a:lnSpc>
            </a:pPr>
            <a:r>
              <a:rPr lang="fa-IR" b="1" dirty="0" smtClean="0">
                <a:solidFill>
                  <a:schemeClr val="tx1"/>
                </a:solidFill>
                <a:cs typeface="B Zar" pitchFamily="2" charset="-78"/>
              </a:rPr>
              <a:t>پیامد </a:t>
            </a:r>
            <a:r>
              <a:rPr lang="fa-IR" dirty="0" smtClean="0">
                <a:solidFill>
                  <a:schemeClr val="tx1"/>
                </a:solidFill>
                <a:cs typeface="B Zar" pitchFamily="2" charset="-78"/>
              </a:rPr>
              <a:t>: با کسب عزت نفس قادر باشد ظرفیت ها و توانایی ها ی خود را در شرایط دشوار و خاص برای پاسخ به نیاز ایجاد شده به کار گیرد .</a:t>
            </a:r>
          </a:p>
          <a:p>
            <a:pPr algn="r">
              <a:lnSpc>
                <a:spcPct val="150000"/>
              </a:lnSpc>
            </a:pPr>
            <a:r>
              <a:rPr lang="fa-IR" b="1" dirty="0" smtClean="0">
                <a:solidFill>
                  <a:schemeClr val="tx1"/>
                </a:solidFill>
                <a:cs typeface="B Zar" pitchFamily="2" charset="-78"/>
              </a:rPr>
              <a:t>مراحل / شرح تکالیف عملکردی به تفکیک مراحل </a:t>
            </a:r>
          </a:p>
          <a:p>
            <a:pPr algn="r">
              <a:lnSpc>
                <a:spcPct val="150000"/>
              </a:lnSpc>
            </a:pPr>
            <a:r>
              <a:rPr lang="fa-IR" sz="2600" dirty="0" smtClean="0">
                <a:solidFill>
                  <a:schemeClr val="tx1"/>
                </a:solidFill>
                <a:cs typeface="B Zar" pitchFamily="2" charset="-78"/>
              </a:rPr>
              <a:t>برقراری ارتباط </a:t>
            </a:r>
            <a:r>
              <a:rPr lang="fa-IR" dirty="0" smtClean="0">
                <a:solidFill>
                  <a:schemeClr val="tx1"/>
                </a:solidFill>
                <a:cs typeface="B Zar" pitchFamily="2" charset="-78"/>
              </a:rPr>
              <a:t>: پخش فیلمی که فرد می توانسته از طریق تقویت عزت نفس خود به موفقیت هایی دست یابد . ارائه نمونه هایی به صورت داستان  یا فیلم از زندگی بزرگان </a:t>
            </a:r>
          </a:p>
          <a:p>
            <a:pPr algn="r">
              <a:lnSpc>
                <a:spcPct val="150000"/>
              </a:lnSpc>
            </a:pPr>
            <a:r>
              <a:rPr lang="fa-IR" dirty="0" smtClean="0">
                <a:solidFill>
                  <a:schemeClr val="tx1"/>
                </a:solidFill>
                <a:cs typeface="B Zar" pitchFamily="2" charset="-78"/>
              </a:rPr>
              <a:t>هدایت و بازخورد : از دانش آموزان می خواهیم که فیلم را ببینند و خودشان را جایگزین شخصیت های فیلم نمایند .</a:t>
            </a:r>
          </a:p>
          <a:p>
            <a:pPr algn="r">
              <a:lnSpc>
                <a:spcPct val="150000"/>
              </a:lnSpc>
            </a:pPr>
            <a:r>
              <a:rPr lang="fa-IR" sz="2600" dirty="0" smtClean="0">
                <a:solidFill>
                  <a:schemeClr val="tx1"/>
                </a:solidFill>
                <a:cs typeface="B Zar" pitchFamily="2" charset="-78"/>
              </a:rPr>
              <a:t>به تجربه گذاشتن </a:t>
            </a:r>
            <a:r>
              <a:rPr lang="fa-IR" dirty="0" smtClean="0">
                <a:solidFill>
                  <a:schemeClr val="tx1"/>
                </a:solidFill>
                <a:cs typeface="B Zar" pitchFamily="2" charset="-78"/>
              </a:rPr>
              <a:t>: در این مرحله بچه ها را گروه بندی می نماییم و از آنها می  خواهیم که هر کدام بگویند اگر در آن موقعیت بودم چه می کردم و بعد گفته های بچه هارا روی تابلو می نویسیم و آن ها را تحلیل می کنیم .</a:t>
            </a:r>
          </a:p>
          <a:p>
            <a:pPr algn="r">
              <a:lnSpc>
                <a:spcPct val="150000"/>
              </a:lnSpc>
            </a:pPr>
            <a:r>
              <a:rPr lang="fa-IR" sz="2200" dirty="0" smtClean="0">
                <a:solidFill>
                  <a:schemeClr val="tx1"/>
                </a:solidFill>
                <a:cs typeface="B Zar" pitchFamily="2" charset="-78"/>
              </a:rPr>
              <a:t>به کار بستن </a:t>
            </a:r>
            <a:r>
              <a:rPr lang="fa-IR" dirty="0" smtClean="0">
                <a:solidFill>
                  <a:schemeClr val="tx1"/>
                </a:solidFill>
                <a:cs typeface="B Zar" pitchFamily="2" charset="-78"/>
              </a:rPr>
              <a:t>: ایفای نقش گروهی ، بچه ها را به سه گروه بر اساس ویژگی های عزت نفس تقسیم می نماییم .مثلا به سه گروه توهین ، تهدید،تحقیر ، سپس از آن ها می خواهیم آثارخود را بر اساس دانش پیشین یا دانش سازمان یافته ارائه نمایند (کتاب عزت نفس )</a:t>
            </a:r>
            <a:endParaRPr lang="fa-IR" dirty="0">
              <a:solidFill>
                <a:schemeClr val="tx1"/>
              </a:solidFill>
              <a:cs typeface="B Zar" pitchFamily="2" charset="-78"/>
            </a:endParaRPr>
          </a:p>
        </p:txBody>
      </p:sp>
    </p:spTree>
  </p:cSld>
  <p:clrMapOvr>
    <a:masterClrMapping/>
  </p:clrMapOvr>
  <p:transition spd="slow">
    <p:cover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6857999"/>
          </a:xfrm>
        </p:spPr>
        <p:txBody>
          <a:bodyPr/>
          <a:lstStyle/>
          <a:p>
            <a:pPr algn="r"/>
            <a:r>
              <a:rPr lang="fa-IR" sz="2400" dirty="0" smtClean="0">
                <a:solidFill>
                  <a:schemeClr val="tx1"/>
                </a:solidFill>
                <a:cs typeface="B Zar" pitchFamily="2" charset="-78"/>
              </a:rPr>
              <a:t>به اشتراک گذاشتن : گروه ها به نوبت یافته های خود را ارائه می نمایند و سایر افراد کلاس نظر خود را نسبت به یافته ها ی آنها ارائه می نمایند مثلا از بچه ها می خواهیم حالا در مقابل افرادی که مورد توهین یا تهدید یا تحقیر قرار گرفته اند به چه شیوه ای عمل می کنند .</a:t>
            </a:r>
          </a:p>
          <a:p>
            <a:pPr algn="r"/>
            <a:endParaRPr lang="fa-IR" sz="2400" dirty="0" smtClean="0">
              <a:solidFill>
                <a:schemeClr val="tx1"/>
              </a:solidFill>
              <a:cs typeface="B Zar" pitchFamily="2" charset="-78"/>
            </a:endParaRPr>
          </a:p>
          <a:p>
            <a:pPr algn="r"/>
            <a:r>
              <a:rPr lang="fa-IR" sz="2400" dirty="0" smtClean="0">
                <a:solidFill>
                  <a:schemeClr val="tx1"/>
                </a:solidFill>
                <a:cs typeface="B Zar" pitchFamily="2" charset="-78"/>
              </a:rPr>
              <a:t>انتقال به موقعیت جدید : از بچه ها خواسته شددر این مرحله شیوه هایی که یاد گرفته اند برای برخورد با توهین ، تحقیر و سرزنش بکار گیرند و یا یافته های خود را به صورت یک بروشور یا یک روزنامه دیواری تبدیل نمایند . </a:t>
            </a:r>
          </a:p>
          <a:p>
            <a:pPr algn="r"/>
            <a:endParaRPr lang="fa-IR" sz="2400" dirty="0" smtClean="0">
              <a:solidFill>
                <a:schemeClr val="tx1"/>
              </a:solidFill>
              <a:cs typeface="B Zar" pitchFamily="2" charset="-78"/>
            </a:endParaRPr>
          </a:p>
          <a:p>
            <a:pPr algn="r"/>
            <a:r>
              <a:rPr lang="fa-IR" sz="2400" dirty="0" smtClean="0">
                <a:solidFill>
                  <a:schemeClr val="tx1"/>
                </a:solidFill>
                <a:cs typeface="B Zar" pitchFamily="2" charset="-78"/>
              </a:rPr>
              <a:t>منابع و مواد : منابع و مواد نسانی : معلم ، دانش آموزان ،مشاور مدرسه و . . .  ، منابع و مواد غیر انسانی : کلاس ، تابلو ، وایت برد ، کتب درسی ، مقوا ، شبکه اینترنتی و . . .</a:t>
            </a:r>
          </a:p>
          <a:p>
            <a:pPr algn="r"/>
            <a:endParaRPr lang="fa-IR" dirty="0" smtClean="0">
              <a:solidFill>
                <a:schemeClr val="tx1"/>
              </a:solidFill>
            </a:endParaRPr>
          </a:p>
          <a:p>
            <a:endParaRPr lang="fa-IR" dirty="0" smtClean="0">
              <a:solidFill>
                <a:schemeClr val="tx1"/>
              </a:solidFill>
            </a:endParaRPr>
          </a:p>
          <a:p>
            <a:endParaRPr lang="fa-IR" dirty="0" smtClean="0">
              <a:solidFill>
                <a:schemeClr val="tx1"/>
              </a:solidFill>
            </a:endParaRPr>
          </a:p>
          <a:p>
            <a:endParaRPr lang="fa-IR" dirty="0" smtClean="0">
              <a:solidFill>
                <a:schemeClr val="tx1"/>
              </a:solidFill>
            </a:endParaRPr>
          </a:p>
          <a:p>
            <a:endParaRPr lang="fa-IR" dirty="0" smtClean="0">
              <a:solidFill>
                <a:schemeClr val="tx1"/>
              </a:solidFill>
            </a:endParaRPr>
          </a:p>
          <a:p>
            <a:endParaRPr lang="fa-IR" dirty="0" smtClean="0">
              <a:solidFill>
                <a:schemeClr val="tx1"/>
              </a:solidFill>
            </a:endParaRPr>
          </a:p>
        </p:txBody>
      </p:sp>
    </p:spTree>
  </p:cSld>
  <p:clrMapOvr>
    <a:masterClrMapping/>
  </p:clrMapOvr>
  <p:transition spd="slow">
    <p:cover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body" idx="1"/>
          </p:nvPr>
        </p:nvSpPr>
        <p:spPr>
          <a:xfrm>
            <a:off x="0" y="642919"/>
            <a:ext cx="9144000" cy="5000659"/>
          </a:xfrm>
        </p:spPr>
        <p:txBody>
          <a:bodyPr>
            <a:normAutofit/>
          </a:bodyPr>
          <a:lstStyle/>
          <a:p>
            <a:pPr algn="r"/>
            <a:endParaRPr lang="fa-IR" dirty="0" smtClean="0">
              <a:solidFill>
                <a:schemeClr val="tx1"/>
              </a:solidFill>
            </a:endParaRPr>
          </a:p>
          <a:p>
            <a:pPr algn="r">
              <a:lnSpc>
                <a:spcPct val="150000"/>
              </a:lnSpc>
            </a:pPr>
            <a:r>
              <a:rPr lang="fa-IR" sz="2400" dirty="0" smtClean="0">
                <a:solidFill>
                  <a:schemeClr val="tx1"/>
                </a:solidFill>
                <a:cs typeface="B Zar" pitchFamily="2" charset="-78"/>
              </a:rPr>
              <a:t>هدایت و بازخورد : دانش آموزان را به تعامل و گفتگو و بحث بیشتر تشویق و هدایت نمودهو از دانش آموزان دعوت  می شود ا ضمن بررسی یافته ها به تامل و تفکر بیشتر بپردازند ، از دانش آموزان خواسته می شود به کاربرد عزت نفس در موقعیت های مختلف زندگی روزمره یا تصمیم گیری های خود توجه نمایند . دانش آموزان برای تهیه ی بروشور هدایت می شوند</a:t>
            </a:r>
          </a:p>
          <a:p>
            <a:pPr algn="r">
              <a:lnSpc>
                <a:spcPct val="150000"/>
              </a:lnSpc>
            </a:pPr>
            <a:r>
              <a:rPr lang="fa-IR" sz="2400" dirty="0" smtClean="0">
                <a:solidFill>
                  <a:schemeClr val="tx1"/>
                </a:solidFill>
                <a:cs typeface="B Zar" pitchFamily="2" charset="-78"/>
              </a:rPr>
              <a:t>سنجش عملکرد : سنجش همراه با آموزش از آغاز تا پایان کلاس جریان داشت یعنی از بارش فکری بچه ها و طرح سوالات ، سنجش صورت گرفت و در پایان نیز یادگیری دانش آموزان از طریق آزمون مورد سنجش قرار گرفت.</a:t>
            </a:r>
          </a:p>
          <a:p>
            <a:endParaRPr lang="fa-IR" dirty="0"/>
          </a:p>
        </p:txBody>
      </p:sp>
    </p:spTree>
  </p:cSld>
  <p:clrMapOvr>
    <a:masterClrMapping/>
  </p:clrMapOvr>
  <p:transition spd="slow">
    <p:cover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276872"/>
            <a:ext cx="4572000" cy="2723823"/>
          </a:xfrm>
          <a:prstGeom prst="rect">
            <a:avLst/>
          </a:prstGeom>
        </p:spPr>
        <p:txBody>
          <a:bodyPr>
            <a:spAutoFit/>
          </a:bodyPr>
          <a:lstStyle/>
          <a:p>
            <a:pPr>
              <a:lnSpc>
                <a:spcPct val="250000"/>
              </a:lnSpc>
            </a:pPr>
            <a:r>
              <a:rPr lang="fa-IR" sz="2400" b="1" dirty="0">
                <a:cs typeface="B Zar" pitchFamily="2" charset="-78"/>
              </a:rPr>
              <a:t>تعداد واحد: 2 </a:t>
            </a:r>
            <a:endParaRPr lang="en-US" sz="2400" dirty="0">
              <a:cs typeface="B Zar" pitchFamily="2" charset="-78"/>
            </a:endParaRPr>
          </a:p>
          <a:p>
            <a:pPr>
              <a:lnSpc>
                <a:spcPct val="250000"/>
              </a:lnSpc>
            </a:pPr>
            <a:r>
              <a:rPr lang="fa-IR" sz="2400" b="1" dirty="0" smtClean="0">
                <a:cs typeface="B Zar" pitchFamily="2" charset="-78"/>
              </a:rPr>
              <a:t>ساعت درس</a:t>
            </a:r>
            <a:r>
              <a:rPr lang="fa-IR" sz="2400" b="1" dirty="0">
                <a:cs typeface="B Zar" pitchFamily="2" charset="-78"/>
              </a:rPr>
              <a:t>: 128 ساعت</a:t>
            </a:r>
            <a:endParaRPr lang="en-US" sz="2400" dirty="0">
              <a:cs typeface="B Zar" pitchFamily="2" charset="-78"/>
            </a:endParaRPr>
          </a:p>
          <a:p>
            <a:pPr>
              <a:lnSpc>
                <a:spcPct val="250000"/>
              </a:lnSpc>
            </a:pPr>
            <a:r>
              <a:rPr lang="fa-IR" sz="2400" b="1" dirty="0">
                <a:cs typeface="B Zar" pitchFamily="2" charset="-78"/>
              </a:rPr>
              <a:t>پیش‌نیاز: کارورزی 2 و طراحی آموزشی</a:t>
            </a:r>
            <a:endParaRPr lang="en-US" sz="2400" dirty="0">
              <a:cs typeface="B Zar" pitchFamily="2" charset="-78"/>
            </a:endParaRPr>
          </a:p>
        </p:txBody>
      </p:sp>
    </p:spTree>
    <p:extLst>
      <p:ext uri="{BB962C8B-B14F-4D97-AF65-F5344CB8AC3E}">
        <p14:creationId xmlns:p14="http://schemas.microsoft.com/office/powerpoint/2010/main" val="1384760190"/>
      </p:ext>
    </p:extLst>
  </p:cSld>
  <p:clrMapOvr>
    <a:masterClrMapping/>
  </p:clrMapOvr>
  <p:transition spd="slow">
    <p:cover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332656"/>
            <a:ext cx="6984776" cy="6124754"/>
          </a:xfrm>
          <a:prstGeom prst="rect">
            <a:avLst/>
          </a:prstGeom>
        </p:spPr>
        <p:txBody>
          <a:bodyPr wrap="square">
            <a:spAutoFit/>
          </a:bodyPr>
          <a:lstStyle/>
          <a:p>
            <a:r>
              <a:rPr lang="ar-SA" sz="2800" b="1" dirty="0">
                <a:cs typeface="B Zar" pitchFamily="2" charset="-78"/>
              </a:rPr>
              <a:t>تکالیف عملکردی: </a:t>
            </a:r>
            <a:endParaRPr lang="en-US" sz="2800" dirty="0">
              <a:cs typeface="B Zar" pitchFamily="2" charset="-78"/>
            </a:endParaRPr>
          </a:p>
          <a:p>
            <a:pPr lvl="0" algn="just"/>
            <a:r>
              <a:rPr lang="fa-IR" sz="2800" dirty="0" smtClean="0">
                <a:cs typeface="B Zar" pitchFamily="2" charset="-78"/>
              </a:rPr>
              <a:t>1- </a:t>
            </a:r>
            <a:r>
              <a:rPr lang="ar-SA" sz="2800" b="1" dirty="0" smtClean="0">
                <a:solidFill>
                  <a:srgbClr val="FF0000"/>
                </a:solidFill>
                <a:cs typeface="B Zar" pitchFamily="2" charset="-78"/>
              </a:rPr>
              <a:t>تهیه </a:t>
            </a:r>
            <a:r>
              <a:rPr lang="ar-SA" sz="2800" b="1" dirty="0">
                <a:solidFill>
                  <a:srgbClr val="FF0000"/>
                </a:solidFill>
                <a:cs typeface="B Zar" pitchFamily="2" charset="-78"/>
              </a:rPr>
              <a:t>طرح کنش پژوهی </a:t>
            </a:r>
            <a:r>
              <a:rPr lang="ar-SA" sz="2800" dirty="0">
                <a:cs typeface="B Zar" pitchFamily="2" charset="-78"/>
              </a:rPr>
              <a:t>و تأیید آن توسط استاد راهنما بر مبنای چرخه کنش پژوهی فردی</a:t>
            </a:r>
            <a:endParaRPr lang="en-US" sz="2800" dirty="0">
              <a:cs typeface="B Zar" pitchFamily="2" charset="-78"/>
            </a:endParaRPr>
          </a:p>
          <a:p>
            <a:pPr lvl="0" algn="just"/>
            <a:r>
              <a:rPr lang="ar-SA" sz="2800" dirty="0">
                <a:cs typeface="B Zar" pitchFamily="2" charset="-78"/>
              </a:rPr>
              <a:t>تعریف واضح و روشن از مسئله </a:t>
            </a:r>
            <a:endParaRPr lang="en-US" sz="2800" dirty="0">
              <a:cs typeface="B Zar" pitchFamily="2" charset="-78"/>
            </a:endParaRPr>
          </a:p>
          <a:p>
            <a:pPr lvl="0" algn="just"/>
            <a:r>
              <a:rPr lang="ar-SA" sz="2800" dirty="0" smtClean="0">
                <a:cs typeface="B Zar" pitchFamily="2" charset="-78"/>
              </a:rPr>
              <a:t>تحلیل </a:t>
            </a:r>
            <a:r>
              <a:rPr lang="ar-SA" sz="2800" dirty="0">
                <a:cs typeface="B Zar" pitchFamily="2" charset="-78"/>
              </a:rPr>
              <a:t>موقعیتی که قرار است دانشجو در آن دست به عمل بزند</a:t>
            </a:r>
            <a:endParaRPr lang="en-US" sz="2800" dirty="0">
              <a:cs typeface="B Zar" pitchFamily="2" charset="-78"/>
            </a:endParaRPr>
          </a:p>
          <a:p>
            <a:pPr lvl="0" algn="just"/>
            <a:r>
              <a:rPr lang="ar-SA" sz="2800" dirty="0">
                <a:cs typeface="B Zar" pitchFamily="2" charset="-78"/>
              </a:rPr>
              <a:t>فرضیه‌های مربوط به عمل/ ایده‌ها/ راه‌حل‌های عملی</a:t>
            </a:r>
            <a:endParaRPr lang="en-US" sz="2800" dirty="0">
              <a:cs typeface="B Zar" pitchFamily="2" charset="-78"/>
            </a:endParaRPr>
          </a:p>
          <a:p>
            <a:pPr lvl="0" algn="just"/>
            <a:r>
              <a:rPr lang="ar-SA" sz="2800" dirty="0">
                <a:cs typeface="B Zar" pitchFamily="2" charset="-78"/>
              </a:rPr>
              <a:t>تدوین طرح برای عمل</a:t>
            </a:r>
            <a:endParaRPr lang="en-US" sz="2800" dirty="0">
              <a:cs typeface="B Zar" pitchFamily="2" charset="-78"/>
            </a:endParaRPr>
          </a:p>
          <a:p>
            <a:pPr lvl="0" algn="just"/>
            <a:r>
              <a:rPr lang="ar-SA" sz="2800" dirty="0">
                <a:cs typeface="B Zar" pitchFamily="2" charset="-78"/>
              </a:rPr>
              <a:t>بازکاوی و ارزشیابی نقشه عمل در گفتگو با استاد راهنما/ معلم راهنما (قبل و بعد از عمل)</a:t>
            </a:r>
            <a:endParaRPr lang="en-US" sz="2800" dirty="0">
              <a:cs typeface="B Zar" pitchFamily="2" charset="-78"/>
            </a:endParaRPr>
          </a:p>
          <a:p>
            <a:pPr lvl="0" algn="just"/>
            <a:r>
              <a:rPr lang="ar-SA" sz="2800" dirty="0">
                <a:cs typeface="B Zar" pitchFamily="2" charset="-78"/>
              </a:rPr>
              <a:t> اجرای طرح</a:t>
            </a:r>
            <a:endParaRPr lang="en-US" sz="2800" dirty="0">
              <a:cs typeface="B Zar" pitchFamily="2" charset="-78"/>
            </a:endParaRPr>
          </a:p>
          <a:p>
            <a:pPr lvl="0" algn="just"/>
            <a:r>
              <a:rPr lang="ar-SA" sz="2800" dirty="0">
                <a:cs typeface="B Zar" pitchFamily="2" charset="-78"/>
              </a:rPr>
              <a:t>تأمل درباره عمل انجام شده، تبیین و فهم آن و بازگشت به مرحله اول (به صورت رفت و برگشت تا حل مسئله)</a:t>
            </a:r>
            <a:endParaRPr lang="en-US" sz="2800" dirty="0">
              <a:cs typeface="B Zar" pitchFamily="2" charset="-78"/>
            </a:endParaRPr>
          </a:p>
          <a:p>
            <a:pPr lvl="0" algn="just"/>
            <a:r>
              <a:rPr lang="ar-SA" sz="2800" dirty="0">
                <a:cs typeface="B Zar" pitchFamily="2" charset="-78"/>
              </a:rPr>
              <a:t>ثبت و ارائه یافته‌ها</a:t>
            </a:r>
            <a:endParaRPr lang="en-US" sz="2800" dirty="0">
              <a:cs typeface="B Zar" pitchFamily="2" charset="-78"/>
            </a:endParaRPr>
          </a:p>
          <a:p>
            <a:pPr algn="just"/>
            <a:r>
              <a:rPr lang="ar-SA" sz="2800" dirty="0">
                <a:cs typeface="B Zar" pitchFamily="2" charset="-78"/>
              </a:rPr>
              <a:t>ثبت و واکاوی تجربیات در طول ترم </a:t>
            </a:r>
            <a:endParaRPr lang="fa-IR" sz="2800" dirty="0">
              <a:cs typeface="B Zar" pitchFamily="2" charset="-78"/>
            </a:endParaRPr>
          </a:p>
        </p:txBody>
      </p:sp>
    </p:spTree>
    <p:extLst>
      <p:ext uri="{BB962C8B-B14F-4D97-AF65-F5344CB8AC3E}">
        <p14:creationId xmlns:p14="http://schemas.microsoft.com/office/powerpoint/2010/main" val="755691787"/>
      </p:ext>
    </p:extLst>
  </p:cSld>
  <p:clrMapOvr>
    <a:masterClrMapping/>
  </p:clrMapOvr>
  <p:transition spd="slow">
    <p:cover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124744"/>
            <a:ext cx="6912768" cy="4401205"/>
          </a:xfrm>
          <a:prstGeom prst="rect">
            <a:avLst/>
          </a:prstGeom>
        </p:spPr>
        <p:txBody>
          <a:bodyPr wrap="square">
            <a:spAutoFit/>
          </a:bodyPr>
          <a:lstStyle/>
          <a:p>
            <a:pPr lvl="0"/>
            <a:r>
              <a:rPr lang="fa-IR" sz="2800" b="1" dirty="0" smtClean="0">
                <a:cs typeface="B Zar" pitchFamily="2" charset="-78"/>
              </a:rPr>
              <a:t>2- </a:t>
            </a:r>
            <a:r>
              <a:rPr lang="ar-SA" sz="2800" b="1" dirty="0" smtClean="0">
                <a:solidFill>
                  <a:srgbClr val="FF0000"/>
                </a:solidFill>
                <a:cs typeface="B Zar" pitchFamily="2" charset="-78"/>
              </a:rPr>
              <a:t>تهیه </a:t>
            </a:r>
            <a:r>
              <a:rPr lang="ar-SA" sz="2800" b="1" dirty="0">
                <a:solidFill>
                  <a:srgbClr val="FF0000"/>
                </a:solidFill>
                <a:cs typeface="B Zar" pitchFamily="2" charset="-78"/>
              </a:rPr>
              <a:t>طرح یادگیری</a:t>
            </a:r>
            <a:endParaRPr lang="en-US" sz="2800" b="1" dirty="0">
              <a:solidFill>
                <a:srgbClr val="FF0000"/>
              </a:solidFill>
              <a:cs typeface="B Zar" pitchFamily="2" charset="-78"/>
            </a:endParaRPr>
          </a:p>
          <a:p>
            <a:pPr lvl="0" algn="just"/>
            <a:r>
              <a:rPr lang="ar-SA" sz="2800" dirty="0">
                <a:cs typeface="B Zar" pitchFamily="2" charset="-78"/>
              </a:rPr>
              <a:t>مطالعه موقعیت یادگیری و شناسایی ظرفیت‌های آن (ظرفیت‌های فردی/جمعی در بافت/ زمینه یادگیری) برای تهیه طرح یادگیری</a:t>
            </a:r>
            <a:endParaRPr lang="en-US" sz="2800" dirty="0">
              <a:cs typeface="B Zar" pitchFamily="2" charset="-78"/>
            </a:endParaRPr>
          </a:p>
          <a:p>
            <a:pPr lvl="0" algn="just"/>
            <a:r>
              <a:rPr lang="ar-SA" sz="2800" dirty="0">
                <a:cs typeface="B Zar" pitchFamily="2" charset="-78"/>
              </a:rPr>
              <a:t>تهیه طرح یادگیری بر اساس تحلیل برنامه درسی (کتاب درسی)، شناسایی مفاهیم و مهارت‌های اساسی و طراحی تکالیف یادگیری و عملکردی</a:t>
            </a:r>
            <a:endParaRPr lang="en-US" sz="2800" dirty="0">
              <a:cs typeface="B Zar" pitchFamily="2" charset="-78"/>
            </a:endParaRPr>
          </a:p>
          <a:p>
            <a:pPr lvl="0" algn="just"/>
            <a:r>
              <a:rPr lang="ar-SA" sz="2800" dirty="0">
                <a:cs typeface="B Zar" pitchFamily="2" charset="-78"/>
              </a:rPr>
              <a:t>تولید مواد آموزشی مورد نیاز برای اجرای طرح یادگیری</a:t>
            </a:r>
            <a:endParaRPr lang="en-US" sz="2800" dirty="0">
              <a:cs typeface="B Zar" pitchFamily="2" charset="-78"/>
            </a:endParaRPr>
          </a:p>
          <a:p>
            <a:pPr lvl="0" algn="just"/>
            <a:r>
              <a:rPr lang="ar-SA" sz="2800" dirty="0">
                <a:cs typeface="B Zar" pitchFamily="2" charset="-78"/>
              </a:rPr>
              <a:t>هدایت فرآیند یادگیری در سطح کلاس درس/ مدرسه</a:t>
            </a:r>
            <a:endParaRPr lang="en-US" sz="2800" dirty="0">
              <a:cs typeface="B Zar" pitchFamily="2" charset="-78"/>
            </a:endParaRPr>
          </a:p>
          <a:p>
            <a:pPr lvl="0" algn="just"/>
            <a:r>
              <a:rPr lang="ar-SA" sz="2800" dirty="0">
                <a:cs typeface="B Zar" pitchFamily="2" charset="-78"/>
              </a:rPr>
              <a:t>ارزیابی از توانایی دانش‌آموزان در انتقال آموخته‌ها به موقعیت جدید</a:t>
            </a:r>
            <a:endParaRPr lang="en-US" sz="2800" dirty="0">
              <a:cs typeface="B Zar" pitchFamily="2" charset="-78"/>
            </a:endParaRPr>
          </a:p>
        </p:txBody>
      </p:sp>
    </p:spTree>
    <p:extLst>
      <p:ext uri="{BB962C8B-B14F-4D97-AF65-F5344CB8AC3E}">
        <p14:creationId xmlns:p14="http://schemas.microsoft.com/office/powerpoint/2010/main" val="2567845298"/>
      </p:ext>
    </p:extLst>
  </p:cSld>
  <p:clrMapOvr>
    <a:masterClrMapping/>
  </p:clrMapOvr>
  <p:transition spd="slow">
    <p:cover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
            <a:ext cx="9144000" cy="6858000"/>
          </a:xfrm>
        </p:spPr>
        <p:txBody>
          <a:bodyPr>
            <a:normAutofit fontScale="92500" lnSpcReduction="10000"/>
          </a:bodyPr>
          <a:lstStyle/>
          <a:p>
            <a:pPr algn="ctr">
              <a:lnSpc>
                <a:spcPct val="150000"/>
              </a:lnSpc>
            </a:pPr>
            <a:r>
              <a:rPr lang="fa-IR" sz="2400" b="1" dirty="0" smtClean="0">
                <a:solidFill>
                  <a:schemeClr val="tx1"/>
                </a:solidFill>
                <a:cs typeface="B Zar" pitchFamily="2" charset="-78"/>
              </a:rPr>
              <a:t>طرح کنش پژوهی</a:t>
            </a:r>
          </a:p>
          <a:p>
            <a:pPr algn="r">
              <a:lnSpc>
                <a:spcPct val="150000"/>
              </a:lnSpc>
            </a:pPr>
            <a:r>
              <a:rPr lang="fa-IR" sz="2800" b="1" dirty="0">
                <a:solidFill>
                  <a:srgbClr val="FF0000"/>
                </a:solidFill>
                <a:cs typeface="B Zar" pitchFamily="2" charset="-78"/>
              </a:rPr>
              <a:t>پژوهش </a:t>
            </a:r>
            <a:r>
              <a:rPr lang="fa-IR" sz="2400" dirty="0">
                <a:solidFill>
                  <a:schemeClr val="tx1"/>
                </a:solidFill>
                <a:cs typeface="B Zar" pitchFamily="2" charset="-78"/>
              </a:rPr>
              <a:t>: جستجوی منظم و هدفمند برای پاسخگویی به سوالات و یا حل مسائل با استفاده از روش های گوناگون </a:t>
            </a:r>
          </a:p>
          <a:p>
            <a:pPr algn="r">
              <a:lnSpc>
                <a:spcPct val="150000"/>
              </a:lnSpc>
            </a:pPr>
            <a:r>
              <a:rPr lang="fa-IR" sz="2400" dirty="0">
                <a:solidFill>
                  <a:schemeClr val="tx1"/>
                </a:solidFill>
                <a:cs typeface="B Zar" pitchFamily="2" charset="-78"/>
              </a:rPr>
              <a:t> </a:t>
            </a:r>
            <a:r>
              <a:rPr lang="fa-IR" sz="2800" b="1" dirty="0" smtClean="0">
                <a:solidFill>
                  <a:srgbClr val="FF0000"/>
                </a:solidFill>
                <a:cs typeface="B Zar" pitchFamily="2" charset="-78"/>
              </a:rPr>
              <a:t>کنش </a:t>
            </a:r>
            <a:r>
              <a:rPr lang="fa-IR" sz="2800" b="1" dirty="0">
                <a:solidFill>
                  <a:srgbClr val="FF0000"/>
                </a:solidFill>
                <a:cs typeface="B Zar" pitchFamily="2" charset="-78"/>
              </a:rPr>
              <a:t>پژوهی </a:t>
            </a:r>
            <a:r>
              <a:rPr lang="fa-IR" sz="2400" dirty="0">
                <a:solidFill>
                  <a:schemeClr val="tx1"/>
                </a:solidFill>
                <a:cs typeface="B Zar" pitchFamily="2" charset="-78"/>
              </a:rPr>
              <a:t>: پژوهش دانشجو در مورد فرایند یادگیری خودش است ، دانشجو می خواهد عمل حرفه ای خودش را بهبود ببخشد . در کنش پژوهی موضوع مطالعه و عمل ، خودش است .</a:t>
            </a:r>
          </a:p>
          <a:p>
            <a:pPr algn="r">
              <a:lnSpc>
                <a:spcPct val="150000"/>
              </a:lnSpc>
            </a:pPr>
            <a:r>
              <a:rPr lang="fa-IR" sz="2800" dirty="0">
                <a:solidFill>
                  <a:schemeClr val="tx1"/>
                </a:solidFill>
                <a:cs typeface="B Zar" pitchFamily="2" charset="-78"/>
              </a:rPr>
              <a:t>چرخه طرح کنش پژوهی    </a:t>
            </a:r>
          </a:p>
          <a:p>
            <a:pPr algn="r">
              <a:lnSpc>
                <a:spcPct val="150000"/>
              </a:lnSpc>
              <a:buFontTx/>
              <a:buChar char="-"/>
            </a:pPr>
            <a:r>
              <a:rPr lang="fa-IR" sz="2800" b="1" dirty="0">
                <a:solidFill>
                  <a:schemeClr val="tx1"/>
                </a:solidFill>
                <a:cs typeface="B Zar" pitchFamily="2" charset="-78"/>
              </a:rPr>
              <a:t>توصیف ویژگی های شخصی </a:t>
            </a:r>
            <a:r>
              <a:rPr lang="fa-IR" sz="2800" dirty="0">
                <a:solidFill>
                  <a:schemeClr val="tx1"/>
                </a:solidFill>
                <a:cs typeface="B Zar" pitchFamily="2" charset="-78"/>
              </a:rPr>
              <a:t>، حرفه ای ، اجتماعی و . . .  : </a:t>
            </a:r>
            <a:r>
              <a:rPr lang="fa-IR" sz="2400" dirty="0">
                <a:solidFill>
                  <a:schemeClr val="tx1"/>
                </a:solidFill>
                <a:cs typeface="B Zar" pitchFamily="2" charset="-78"/>
              </a:rPr>
              <a:t>توصیف دانشجو از خودش پیرامون تحصیلات ، علایق ، اهداف ، ویژگی های حرفه ای و اجتماعی و . . . انتظارات ، آرزوها و . . .</a:t>
            </a:r>
          </a:p>
          <a:p>
            <a:pPr algn="r">
              <a:lnSpc>
                <a:spcPct val="150000"/>
              </a:lnSpc>
              <a:buFontTx/>
              <a:buChar char="-"/>
            </a:pPr>
            <a:r>
              <a:rPr lang="fa-IR" sz="2400" dirty="0">
                <a:solidFill>
                  <a:schemeClr val="tx1"/>
                </a:solidFill>
                <a:cs typeface="B Zar" pitchFamily="2" charset="-78"/>
              </a:rPr>
              <a:t>- </a:t>
            </a:r>
            <a:r>
              <a:rPr lang="fa-IR" sz="3000" b="1" dirty="0">
                <a:solidFill>
                  <a:schemeClr val="tx1"/>
                </a:solidFill>
                <a:cs typeface="B Zar" pitchFamily="2" charset="-78"/>
              </a:rPr>
              <a:t>تعریف واضح و روشن از مسئله </a:t>
            </a:r>
            <a:r>
              <a:rPr lang="fa-IR" sz="3000" dirty="0">
                <a:solidFill>
                  <a:schemeClr val="tx1"/>
                </a:solidFill>
                <a:cs typeface="B Zar" pitchFamily="2" charset="-78"/>
              </a:rPr>
              <a:t>: </a:t>
            </a:r>
            <a:r>
              <a:rPr lang="fa-IR" sz="2400" dirty="0">
                <a:solidFill>
                  <a:schemeClr val="tx1"/>
                </a:solidFill>
                <a:cs typeface="B Zar" pitchFamily="2" charset="-78"/>
              </a:rPr>
              <a:t>معمولا به صورت یک جمله پرسشی مطرح می شود مثلا من نمی دانم ؟</a:t>
            </a:r>
          </a:p>
          <a:p>
            <a:pPr algn="r">
              <a:lnSpc>
                <a:spcPct val="150000"/>
              </a:lnSpc>
              <a:buFontTx/>
              <a:buChar char="-"/>
            </a:pPr>
            <a:r>
              <a:rPr lang="fa-IR" sz="2400" dirty="0">
                <a:solidFill>
                  <a:schemeClr val="tx1"/>
                </a:solidFill>
                <a:cs typeface="B Zar" pitchFamily="2" charset="-78"/>
              </a:rPr>
              <a:t>یا چگونه می توانم دانش حرفه ای خود را توسعه دهم </a:t>
            </a:r>
            <a:r>
              <a:rPr lang="fa-IR" sz="2400" dirty="0" smtClean="0">
                <a:solidFill>
                  <a:schemeClr val="tx1"/>
                </a:solidFill>
                <a:cs typeface="B Zar" pitchFamily="2" charset="-78"/>
              </a:rPr>
              <a:t>؟</a:t>
            </a:r>
            <a:endParaRPr lang="fa-IR" sz="2400" dirty="0">
              <a:solidFill>
                <a:schemeClr val="tx1"/>
              </a:solidFill>
              <a:cs typeface="B Zar" pitchFamily="2" charset="-78"/>
            </a:endParaRPr>
          </a:p>
          <a:p>
            <a:pPr algn="r">
              <a:lnSpc>
                <a:spcPct val="150000"/>
              </a:lnSpc>
            </a:pPr>
            <a:endParaRPr lang="fa-IR" dirty="0" smtClean="0">
              <a:solidFill>
                <a:schemeClr val="tx1"/>
              </a:solidFill>
              <a:cs typeface="B Zar" pitchFamily="2" charset="-78"/>
            </a:endParaRPr>
          </a:p>
        </p:txBody>
      </p:sp>
    </p:spTree>
  </p:cSld>
  <p:clrMapOvr>
    <a:masterClrMapping/>
  </p:clrMapOvr>
  <p:transition spd="slow">
    <p:cover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3012" y="0"/>
            <a:ext cx="9144000" cy="6858000"/>
          </a:xfrm>
        </p:spPr>
        <p:txBody>
          <a:bodyPr>
            <a:normAutofit fontScale="92500"/>
          </a:bodyPr>
          <a:lstStyle/>
          <a:p>
            <a:pPr algn="r">
              <a:lnSpc>
                <a:spcPct val="150000"/>
              </a:lnSpc>
              <a:buFontTx/>
              <a:buChar char="-"/>
            </a:pPr>
            <a:r>
              <a:rPr lang="fa-IR" sz="2800" b="1" dirty="0" smtClean="0">
                <a:solidFill>
                  <a:schemeClr val="tx1"/>
                </a:solidFill>
                <a:cs typeface="B Zar" pitchFamily="2" charset="-78"/>
              </a:rPr>
              <a:t>تحلیل موقعیت </a:t>
            </a:r>
            <a:r>
              <a:rPr lang="fa-IR" sz="2800" dirty="0" smtClean="0">
                <a:solidFill>
                  <a:schemeClr val="tx1"/>
                </a:solidFill>
                <a:cs typeface="B Zar" pitchFamily="2" charset="-78"/>
              </a:rPr>
              <a:t>: </a:t>
            </a:r>
            <a:r>
              <a:rPr lang="fa-IR" sz="2400" dirty="0" smtClean="0">
                <a:solidFill>
                  <a:schemeClr val="tx1"/>
                </a:solidFill>
                <a:cs typeface="B Zar" pitchFamily="2" charset="-78"/>
              </a:rPr>
              <a:t>در این مرحله موقعیت مدرسه ، موقعیت کلاس ودانش آموزان را توصیف می کند . </a:t>
            </a:r>
          </a:p>
          <a:p>
            <a:pPr algn="r">
              <a:lnSpc>
                <a:spcPct val="150000"/>
              </a:lnSpc>
              <a:buFontTx/>
              <a:buChar char="-"/>
            </a:pPr>
            <a:r>
              <a:rPr lang="fa-IR" sz="2400" dirty="0" smtClean="0">
                <a:solidFill>
                  <a:schemeClr val="tx1"/>
                </a:solidFill>
                <a:cs typeface="B Zar" pitchFamily="2" charset="-78"/>
              </a:rPr>
              <a:t>مثال : مدرسه در کجاست ، دخترانه یا پسرانه ، چند نوبته ، در چه کلاسی و در چه درسی مسئله وجود دارد و...</a:t>
            </a:r>
          </a:p>
          <a:p>
            <a:pPr algn="r">
              <a:lnSpc>
                <a:spcPct val="150000"/>
              </a:lnSpc>
              <a:buFontTx/>
              <a:buChar char="-"/>
            </a:pPr>
            <a:endParaRPr lang="fa-IR" sz="2400" dirty="0" smtClean="0">
              <a:solidFill>
                <a:schemeClr val="tx1"/>
              </a:solidFill>
              <a:cs typeface="B Zar" pitchFamily="2" charset="-78"/>
            </a:endParaRPr>
          </a:p>
          <a:p>
            <a:pPr algn="r">
              <a:lnSpc>
                <a:spcPct val="150000"/>
              </a:lnSpc>
              <a:buFontTx/>
              <a:buChar char="-"/>
            </a:pPr>
            <a:r>
              <a:rPr lang="fa-IR" sz="3000" b="1" dirty="0" smtClean="0">
                <a:solidFill>
                  <a:schemeClr val="tx1"/>
                </a:solidFill>
                <a:cs typeface="B Zar" pitchFamily="2" charset="-78"/>
              </a:rPr>
              <a:t>فرضیه ها یا سوالها یا هدفها </a:t>
            </a:r>
            <a:r>
              <a:rPr lang="fa-IR" sz="3000" dirty="0" smtClean="0">
                <a:solidFill>
                  <a:schemeClr val="tx1"/>
                </a:solidFill>
                <a:cs typeface="B Zar" pitchFamily="2" charset="-78"/>
              </a:rPr>
              <a:t>: </a:t>
            </a:r>
            <a:r>
              <a:rPr lang="fa-IR" sz="2400" dirty="0" smtClean="0">
                <a:solidFill>
                  <a:schemeClr val="tx1"/>
                </a:solidFill>
                <a:cs typeface="B Zar" pitchFamily="2" charset="-78"/>
              </a:rPr>
              <a:t>اینکه می خواهم چه کاری را انجام دهم </a:t>
            </a:r>
          </a:p>
          <a:p>
            <a:pPr algn="r">
              <a:lnSpc>
                <a:spcPct val="150000"/>
              </a:lnSpc>
            </a:pPr>
            <a:r>
              <a:rPr lang="fa-IR" sz="2400" dirty="0" smtClean="0">
                <a:solidFill>
                  <a:schemeClr val="tx1"/>
                </a:solidFill>
                <a:cs typeface="B Zar" pitchFamily="2" charset="-78"/>
              </a:rPr>
              <a:t>مثال : هدف تغییر فضای تهدید آمیز کلاس به یک فضای اعتماد آمیزی برای تربیت دینی </a:t>
            </a:r>
          </a:p>
          <a:p>
            <a:pPr algn="r">
              <a:lnSpc>
                <a:spcPct val="150000"/>
              </a:lnSpc>
            </a:pPr>
            <a:r>
              <a:rPr lang="fa-IR" sz="2400" dirty="0" smtClean="0">
                <a:solidFill>
                  <a:schemeClr val="tx1"/>
                </a:solidFill>
                <a:cs typeface="B Zar" pitchFamily="2" charset="-78"/>
              </a:rPr>
              <a:t>می خواهم در این ترم مفهوم ضرب و کاربرد آنها را در زندگی دانش آموزان تفهیم نمایم .</a:t>
            </a:r>
          </a:p>
          <a:p>
            <a:pPr algn="r">
              <a:lnSpc>
                <a:spcPct val="150000"/>
              </a:lnSpc>
            </a:pPr>
            <a:endParaRPr lang="fa-IR" sz="2400" dirty="0" smtClean="0">
              <a:solidFill>
                <a:schemeClr val="tx1"/>
              </a:solidFill>
              <a:cs typeface="B Zar" pitchFamily="2" charset="-78"/>
            </a:endParaRPr>
          </a:p>
          <a:p>
            <a:pPr algn="r">
              <a:lnSpc>
                <a:spcPct val="150000"/>
              </a:lnSpc>
              <a:buFontTx/>
              <a:buChar char="-"/>
            </a:pPr>
            <a:r>
              <a:rPr lang="fa-IR" sz="3000" b="1" dirty="0" smtClean="0">
                <a:solidFill>
                  <a:schemeClr val="tx1"/>
                </a:solidFill>
                <a:cs typeface="B Zar" pitchFamily="2" charset="-78"/>
              </a:rPr>
              <a:t>تدوین طرح برای عمل </a:t>
            </a:r>
            <a:r>
              <a:rPr lang="fa-IR" sz="2400" dirty="0" smtClean="0">
                <a:solidFill>
                  <a:schemeClr val="tx1"/>
                </a:solidFill>
                <a:cs typeface="B Zar" pitchFamily="2" charset="-78"/>
              </a:rPr>
              <a:t>: در این مرحله طراحی آموزشی انجام می دهیم </a:t>
            </a:r>
          </a:p>
          <a:p>
            <a:pPr algn="r">
              <a:lnSpc>
                <a:spcPct val="150000"/>
              </a:lnSpc>
            </a:pPr>
            <a:r>
              <a:rPr lang="fa-IR" sz="3000" dirty="0" smtClean="0">
                <a:solidFill>
                  <a:schemeClr val="tx1"/>
                </a:solidFill>
                <a:cs typeface="B Zar" pitchFamily="2" charset="-78"/>
              </a:rPr>
              <a:t>- </a:t>
            </a:r>
            <a:r>
              <a:rPr lang="fa-IR" sz="3000" b="1" dirty="0" smtClean="0">
                <a:solidFill>
                  <a:schemeClr val="tx1"/>
                </a:solidFill>
                <a:cs typeface="B Zar" pitchFamily="2" charset="-78"/>
              </a:rPr>
              <a:t>بازکاوی و ارزشیابی نقشه عمل </a:t>
            </a:r>
            <a:r>
              <a:rPr lang="fa-IR" sz="2400" dirty="0" smtClean="0">
                <a:solidFill>
                  <a:schemeClr val="tx1"/>
                </a:solidFill>
                <a:cs typeface="B Zar" pitchFamily="2" charset="-78"/>
              </a:rPr>
              <a:t>: طرح آموزشی تهیه شده را مورد ارزشیابی قرار می دهیم. </a:t>
            </a:r>
            <a:endParaRPr lang="fa-IR" sz="2400" dirty="0">
              <a:solidFill>
                <a:schemeClr val="tx1"/>
              </a:solidFill>
              <a:cs typeface="B Zar" pitchFamily="2" charset="-78"/>
            </a:endParaRPr>
          </a:p>
        </p:txBody>
      </p:sp>
    </p:spTree>
  </p:cSld>
  <p:clrMapOvr>
    <a:masterClrMapping/>
  </p:clrMapOvr>
  <p:transition spd="slow">
    <p:cover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6858000"/>
          </a:xfrm>
        </p:spPr>
        <p:txBody>
          <a:bodyPr>
            <a:normAutofit/>
          </a:bodyPr>
          <a:lstStyle/>
          <a:p>
            <a:pPr algn="r">
              <a:lnSpc>
                <a:spcPct val="150000"/>
              </a:lnSpc>
              <a:buFontTx/>
              <a:buChar char="-"/>
            </a:pPr>
            <a:r>
              <a:rPr lang="fa-IR" sz="2800" b="1" dirty="0" smtClean="0">
                <a:solidFill>
                  <a:schemeClr val="tx1"/>
                </a:solidFill>
                <a:cs typeface="B Zar" pitchFamily="2" charset="-78"/>
              </a:rPr>
              <a:t>اجرا ی طرح </a:t>
            </a:r>
            <a:r>
              <a:rPr lang="fa-IR" sz="2800" dirty="0" smtClean="0">
                <a:solidFill>
                  <a:schemeClr val="tx1"/>
                </a:solidFill>
                <a:cs typeface="B Zar" pitchFamily="2" charset="-78"/>
              </a:rPr>
              <a:t>: </a:t>
            </a:r>
            <a:r>
              <a:rPr lang="fa-IR" sz="2400" dirty="0" smtClean="0">
                <a:solidFill>
                  <a:schemeClr val="tx1"/>
                </a:solidFill>
                <a:cs typeface="B Zar" pitchFamily="2" charset="-78"/>
              </a:rPr>
              <a:t>طرح توسط</a:t>
            </a:r>
            <a:r>
              <a:rPr lang="fa-IR" dirty="0" smtClean="0">
                <a:solidFill>
                  <a:schemeClr val="tx1"/>
                </a:solidFill>
                <a:cs typeface="B Zar" pitchFamily="2" charset="-78"/>
              </a:rPr>
              <a:t> </a:t>
            </a:r>
            <a:r>
              <a:rPr lang="fa-IR" sz="2400" dirty="0" smtClean="0">
                <a:solidFill>
                  <a:schemeClr val="tx1"/>
                </a:solidFill>
                <a:cs typeface="B Zar" pitchFamily="2" charset="-78"/>
              </a:rPr>
              <a:t>دانشجو اجرا می گردد.</a:t>
            </a:r>
            <a:endParaRPr lang="fa-IR" sz="2800" dirty="0" smtClean="0">
              <a:solidFill>
                <a:schemeClr val="tx1"/>
              </a:solidFill>
              <a:cs typeface="B Zar" pitchFamily="2" charset="-78"/>
            </a:endParaRPr>
          </a:p>
          <a:p>
            <a:pPr algn="r">
              <a:lnSpc>
                <a:spcPct val="150000"/>
              </a:lnSpc>
              <a:buFontTx/>
              <a:buChar char="-"/>
            </a:pPr>
            <a:endParaRPr lang="fa-IR" sz="2400" dirty="0" smtClean="0">
              <a:solidFill>
                <a:schemeClr val="tx1"/>
              </a:solidFill>
              <a:cs typeface="B Zar" pitchFamily="2" charset="-78"/>
            </a:endParaRPr>
          </a:p>
          <a:p>
            <a:pPr algn="r">
              <a:lnSpc>
                <a:spcPct val="150000"/>
              </a:lnSpc>
              <a:buFontTx/>
              <a:buChar char="-"/>
            </a:pPr>
            <a:r>
              <a:rPr lang="fa-IR" sz="2800" b="1" dirty="0" smtClean="0">
                <a:solidFill>
                  <a:schemeClr val="tx1"/>
                </a:solidFill>
                <a:cs typeface="B Zar" pitchFamily="2" charset="-78"/>
              </a:rPr>
              <a:t>تأمل درباره عمل انجام شده </a:t>
            </a:r>
            <a:r>
              <a:rPr lang="fa-IR" sz="2800" dirty="0" smtClean="0">
                <a:solidFill>
                  <a:schemeClr val="tx1"/>
                </a:solidFill>
                <a:cs typeface="B Zar" pitchFamily="2" charset="-78"/>
              </a:rPr>
              <a:t>، تبیین و فهم آن و بازگشت به مرحله اول </a:t>
            </a:r>
            <a:r>
              <a:rPr lang="fa-IR" sz="2400" dirty="0" smtClean="0">
                <a:solidFill>
                  <a:schemeClr val="tx1"/>
                </a:solidFill>
                <a:cs typeface="B Zar" pitchFamily="2" charset="-78"/>
              </a:rPr>
              <a:t>: در این قسمت نظارت و ارزیابی صورت می گیرد تا مشخص شود تا چه اندازه به مسئله مطرح شده یا هدف طراحی شده دست یافته ایم و در صورت نیاز بر می گردیم و مجدد ارزیابی را انجام دهیم .</a:t>
            </a:r>
          </a:p>
          <a:p>
            <a:pPr algn="r">
              <a:lnSpc>
                <a:spcPct val="150000"/>
              </a:lnSpc>
              <a:buFontTx/>
              <a:buChar char="-"/>
            </a:pPr>
            <a:endParaRPr lang="fa-IR" sz="2400" dirty="0" smtClean="0">
              <a:solidFill>
                <a:schemeClr val="tx1"/>
              </a:solidFill>
              <a:cs typeface="B Zar" pitchFamily="2" charset="-78"/>
            </a:endParaRPr>
          </a:p>
          <a:p>
            <a:pPr algn="r">
              <a:lnSpc>
                <a:spcPct val="150000"/>
              </a:lnSpc>
              <a:buFontTx/>
              <a:buChar char="-"/>
            </a:pPr>
            <a:r>
              <a:rPr lang="fa-IR" sz="2800" b="1" dirty="0" smtClean="0">
                <a:solidFill>
                  <a:schemeClr val="tx1"/>
                </a:solidFill>
                <a:cs typeface="B Zar" pitchFamily="2" charset="-78"/>
              </a:rPr>
              <a:t>ثبت و ارائه نتایج </a:t>
            </a:r>
          </a:p>
          <a:p>
            <a:pPr algn="r">
              <a:lnSpc>
                <a:spcPct val="150000"/>
              </a:lnSpc>
              <a:buFontTx/>
              <a:buChar char="-"/>
            </a:pPr>
            <a:endParaRPr lang="fa-IR" sz="2400" dirty="0" smtClean="0">
              <a:solidFill>
                <a:schemeClr val="tx1"/>
              </a:solidFill>
              <a:cs typeface="B Zar" pitchFamily="2" charset="-78"/>
            </a:endParaRPr>
          </a:p>
          <a:p>
            <a:pPr algn="r">
              <a:lnSpc>
                <a:spcPct val="150000"/>
              </a:lnSpc>
            </a:pPr>
            <a:r>
              <a:rPr lang="fa-IR" sz="2800" dirty="0" smtClean="0">
                <a:solidFill>
                  <a:schemeClr val="tx1"/>
                </a:solidFill>
                <a:cs typeface="B Zar" pitchFamily="2" charset="-78"/>
              </a:rPr>
              <a:t>- تأمل براساس ثبت تجربیات و واکاوی آن ( گزارش پایانی ) </a:t>
            </a:r>
            <a:r>
              <a:rPr lang="fa-IR" sz="2400" dirty="0" smtClean="0">
                <a:solidFill>
                  <a:schemeClr val="tx1"/>
                </a:solidFill>
                <a:cs typeface="B Zar" pitchFamily="2" charset="-78"/>
              </a:rPr>
              <a:t>: در این مرحله کد گذاری انجام می شود و سپس تحلیل و نتیجه گیری صورت می گیرد .</a:t>
            </a:r>
            <a:endParaRPr lang="fa-IR" sz="2400" dirty="0">
              <a:solidFill>
                <a:schemeClr val="tx1"/>
              </a:solidFill>
              <a:cs typeface="B Zar" pitchFamily="2" charset="-78"/>
            </a:endParaRPr>
          </a:p>
        </p:txBody>
      </p:sp>
    </p:spTree>
  </p:cSld>
  <p:clrMapOvr>
    <a:masterClrMapping/>
  </p:clrMapOvr>
  <p:transition spd="slow">
    <p:cover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
            <a:ext cx="9144000" cy="6858000"/>
          </a:xfrm>
        </p:spPr>
        <p:txBody>
          <a:bodyPr>
            <a:normAutofit lnSpcReduction="10000"/>
          </a:bodyPr>
          <a:lstStyle/>
          <a:p>
            <a:pPr algn="ctr">
              <a:lnSpc>
                <a:spcPct val="150000"/>
              </a:lnSpc>
            </a:pPr>
            <a:r>
              <a:rPr lang="fa-IR" sz="2800" dirty="0" smtClean="0">
                <a:solidFill>
                  <a:srgbClr val="FF0000"/>
                </a:solidFill>
                <a:cs typeface="B Zar" pitchFamily="2" charset="-78"/>
              </a:rPr>
              <a:t>گزارش روایتی </a:t>
            </a:r>
          </a:p>
          <a:p>
            <a:pPr algn="r">
              <a:lnSpc>
                <a:spcPct val="150000"/>
              </a:lnSpc>
            </a:pPr>
            <a:endParaRPr lang="fa-IR" sz="2400" dirty="0" smtClean="0">
              <a:solidFill>
                <a:schemeClr val="tx1"/>
              </a:solidFill>
              <a:cs typeface="B Zar" pitchFamily="2" charset="-78"/>
            </a:endParaRPr>
          </a:p>
          <a:p>
            <a:pPr algn="r">
              <a:lnSpc>
                <a:spcPct val="150000"/>
              </a:lnSpc>
            </a:pPr>
            <a:r>
              <a:rPr lang="fa-IR" sz="2400" dirty="0" smtClean="0">
                <a:solidFill>
                  <a:schemeClr val="tx1"/>
                </a:solidFill>
                <a:cs typeface="B Zar" pitchFamily="2" charset="-78"/>
              </a:rPr>
              <a:t>مروری بر پژوهش روایتی : یکی از ابزارهایی که به ما برای شناخت موقعیت کمک می کند . </a:t>
            </a:r>
          </a:p>
          <a:p>
            <a:pPr algn="r">
              <a:lnSpc>
                <a:spcPct val="150000"/>
              </a:lnSpc>
            </a:pPr>
            <a:r>
              <a:rPr lang="fa-IR" sz="2400" dirty="0" smtClean="0">
                <a:solidFill>
                  <a:schemeClr val="tx1"/>
                </a:solidFill>
                <a:cs typeface="B Zar" pitchFamily="2" charset="-78"/>
              </a:rPr>
              <a:t>کرسول (2012) معتقد است اصطلاح روایی از فعل روایت کردن یا بیان کردن با ذکر جزئیات می آید .</a:t>
            </a:r>
          </a:p>
          <a:p>
            <a:pPr algn="r">
              <a:lnSpc>
                <a:spcPct val="150000"/>
              </a:lnSpc>
              <a:buFontTx/>
              <a:buChar char="-"/>
            </a:pPr>
            <a:r>
              <a:rPr lang="fa-IR" sz="2400" dirty="0" smtClean="0">
                <a:solidFill>
                  <a:schemeClr val="tx1"/>
                </a:solidFill>
                <a:cs typeface="B Zar" pitchFamily="2" charset="-78"/>
              </a:rPr>
              <a:t>پژوهش روایی یک راهبرد پژوهشی است که پژوهشگر زندگی افراد را مطالعه می کند و سپس این اطلاعات را بصورت روایت زمانی بازگویی یا باز سازی می نماید . </a:t>
            </a:r>
          </a:p>
          <a:p>
            <a:pPr algn="r">
              <a:lnSpc>
                <a:spcPct val="150000"/>
              </a:lnSpc>
              <a:buFontTx/>
              <a:buChar char="-"/>
            </a:pPr>
            <a:endParaRPr lang="fa-IR" sz="2400" dirty="0" smtClean="0">
              <a:solidFill>
                <a:schemeClr val="tx1"/>
              </a:solidFill>
              <a:cs typeface="B Zar" pitchFamily="2" charset="-78"/>
            </a:endParaRPr>
          </a:p>
          <a:p>
            <a:pPr algn="r">
              <a:lnSpc>
                <a:spcPct val="150000"/>
              </a:lnSpc>
            </a:pPr>
            <a:r>
              <a:rPr lang="fa-IR" sz="2400" dirty="0" smtClean="0">
                <a:solidFill>
                  <a:schemeClr val="tx1"/>
                </a:solidFill>
                <a:cs typeface="B Zar" pitchFamily="2" charset="-78"/>
              </a:rPr>
              <a:t>- شیوه ای است که از دانشجو خواسته می شود گزارش های خود را بر آن اساس تنظیم نماید سپس واکاوی و تحلیل نماید و مسئله را شناسایی و حل کند . ( اگر در آن موقعیت قرار بگیرد چه تصمیمی می گیرد ) .</a:t>
            </a:r>
          </a:p>
        </p:txBody>
      </p:sp>
    </p:spTree>
  </p:cSld>
  <p:clrMapOvr>
    <a:masterClrMapping/>
  </p:clrMapOvr>
  <p:transition spd="slow">
    <p:cover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
            <a:ext cx="9144000" cy="6858000"/>
          </a:xfrm>
        </p:spPr>
        <p:txBody>
          <a:bodyPr>
            <a:normAutofit fontScale="92500" lnSpcReduction="10000"/>
          </a:bodyPr>
          <a:lstStyle/>
          <a:p>
            <a:pPr algn="ctr">
              <a:lnSpc>
                <a:spcPct val="150000"/>
              </a:lnSpc>
            </a:pPr>
            <a:r>
              <a:rPr lang="fa-IR" sz="3000" dirty="0" smtClean="0">
                <a:solidFill>
                  <a:srgbClr val="FF0000"/>
                </a:solidFill>
                <a:cs typeface="B Zar" pitchFamily="2" charset="-78"/>
              </a:rPr>
              <a:t>مراحل کد گذاری </a:t>
            </a:r>
          </a:p>
          <a:p>
            <a:pPr algn="r">
              <a:lnSpc>
                <a:spcPct val="150000"/>
              </a:lnSpc>
            </a:pPr>
            <a:endParaRPr lang="fa-IR" sz="2400" dirty="0" smtClean="0">
              <a:solidFill>
                <a:schemeClr val="tx1"/>
              </a:solidFill>
              <a:cs typeface="B Zar" pitchFamily="2" charset="-78"/>
            </a:endParaRPr>
          </a:p>
          <a:p>
            <a:pPr algn="r">
              <a:lnSpc>
                <a:spcPct val="150000"/>
              </a:lnSpc>
            </a:pPr>
            <a:r>
              <a:rPr lang="fa-IR" sz="2600" dirty="0" smtClean="0">
                <a:solidFill>
                  <a:schemeClr val="tx1"/>
                </a:solidFill>
                <a:cs typeface="B Zar" pitchFamily="2" charset="-78"/>
              </a:rPr>
              <a:t>1- کد گذاری باز : </a:t>
            </a:r>
            <a:r>
              <a:rPr lang="fa-IR" sz="2400" dirty="0" smtClean="0">
                <a:solidFill>
                  <a:schemeClr val="tx1"/>
                </a:solidFill>
                <a:cs typeface="B Zar" pitchFamily="2" charset="-78"/>
              </a:rPr>
              <a:t>خط کشیدن یا رنگی کردن زیر موارد مهم یا دارای ارزش </a:t>
            </a:r>
          </a:p>
          <a:p>
            <a:pPr algn="r">
              <a:lnSpc>
                <a:spcPct val="150000"/>
              </a:lnSpc>
            </a:pPr>
            <a:r>
              <a:rPr lang="fa-IR" sz="2600" dirty="0" smtClean="0">
                <a:solidFill>
                  <a:schemeClr val="tx1"/>
                </a:solidFill>
                <a:cs typeface="B Zar" pitchFamily="2" charset="-78"/>
              </a:rPr>
              <a:t>2- کد گذاری محوری : </a:t>
            </a:r>
            <a:r>
              <a:rPr lang="fa-IR" sz="2400" dirty="0" smtClean="0">
                <a:solidFill>
                  <a:schemeClr val="tx1"/>
                </a:solidFill>
                <a:cs typeface="B Zar" pitchFamily="2" charset="-78"/>
              </a:rPr>
              <a:t>دسته بندی کردن : گزاره هایی که دارای ارزش مشترک یا مفهوم مشترک هستند را یک عنوان می دهیم .</a:t>
            </a:r>
          </a:p>
          <a:p>
            <a:pPr algn="r">
              <a:lnSpc>
                <a:spcPct val="150000"/>
              </a:lnSpc>
            </a:pPr>
            <a:r>
              <a:rPr lang="fa-IR" sz="2600" dirty="0" smtClean="0">
                <a:solidFill>
                  <a:schemeClr val="tx1"/>
                </a:solidFill>
                <a:cs typeface="B Zar" pitchFamily="2" charset="-78"/>
              </a:rPr>
              <a:t>3- انتخاب مضمون ( تم ) : </a:t>
            </a:r>
            <a:r>
              <a:rPr lang="fa-IR" sz="2400" dirty="0" smtClean="0">
                <a:solidFill>
                  <a:schemeClr val="tx1"/>
                </a:solidFill>
                <a:cs typeface="B Zar" pitchFamily="2" charset="-78"/>
              </a:rPr>
              <a:t>برقراری رابطه معنایی بین دسته های محوری یا عنوانها </a:t>
            </a:r>
          </a:p>
          <a:p>
            <a:pPr algn="r">
              <a:lnSpc>
                <a:spcPct val="150000"/>
              </a:lnSpc>
            </a:pPr>
            <a:r>
              <a:rPr lang="fa-IR" sz="2400" dirty="0" smtClean="0">
                <a:solidFill>
                  <a:schemeClr val="tx1"/>
                </a:solidFill>
                <a:cs typeface="B Zar" pitchFamily="2" charset="-78"/>
              </a:rPr>
              <a:t>4</a:t>
            </a:r>
            <a:r>
              <a:rPr lang="fa-IR" sz="2600" dirty="0" smtClean="0">
                <a:solidFill>
                  <a:schemeClr val="tx1"/>
                </a:solidFill>
                <a:cs typeface="B Zar" pitchFamily="2" charset="-78"/>
              </a:rPr>
              <a:t>- تبیین مسئله :</a:t>
            </a:r>
            <a:r>
              <a:rPr lang="fa-IR" sz="2400" dirty="0" smtClean="0">
                <a:solidFill>
                  <a:schemeClr val="tx1"/>
                </a:solidFill>
                <a:cs typeface="B Zar" pitchFamily="2" charset="-78"/>
              </a:rPr>
              <a:t> تغییر و تفسیر و تبیین مسئله براساس شواهد و فراوانی کدها و مستندات علمی انجام می شود </a:t>
            </a:r>
          </a:p>
          <a:p>
            <a:pPr algn="r">
              <a:lnSpc>
                <a:spcPct val="150000"/>
              </a:lnSpc>
            </a:pPr>
            <a:endParaRPr lang="fa-IR" sz="2400" dirty="0" smtClean="0">
              <a:solidFill>
                <a:schemeClr val="tx1"/>
              </a:solidFill>
              <a:cs typeface="B Zar" pitchFamily="2" charset="-78"/>
            </a:endParaRPr>
          </a:p>
          <a:p>
            <a:pPr algn="r">
              <a:lnSpc>
                <a:spcPct val="150000"/>
              </a:lnSpc>
              <a:buFontTx/>
              <a:buChar char="-"/>
            </a:pPr>
            <a:r>
              <a:rPr lang="fa-IR" sz="2400" dirty="0" smtClean="0">
                <a:solidFill>
                  <a:schemeClr val="tx1"/>
                </a:solidFill>
                <a:cs typeface="B Zar" pitchFamily="2" charset="-78"/>
              </a:rPr>
              <a:t>کد گذاری به دو صورت انجام می شود : </a:t>
            </a:r>
          </a:p>
          <a:p>
            <a:pPr algn="r">
              <a:lnSpc>
                <a:spcPct val="150000"/>
              </a:lnSpc>
            </a:pPr>
            <a:r>
              <a:rPr lang="fa-IR" sz="2400" dirty="0" smtClean="0">
                <a:solidFill>
                  <a:schemeClr val="tx1"/>
                </a:solidFill>
                <a:cs typeface="B Zar" pitchFamily="2" charset="-78"/>
              </a:rPr>
              <a:t>1- بر اساس مقوله های از قبل تعیین شده ( زمان ، مکان ، احساسات ، شخصیت و وقایع )</a:t>
            </a:r>
          </a:p>
          <a:p>
            <a:pPr algn="r">
              <a:lnSpc>
                <a:spcPct val="150000"/>
              </a:lnSpc>
            </a:pPr>
            <a:r>
              <a:rPr lang="fa-IR" sz="2400" dirty="0" smtClean="0">
                <a:solidFill>
                  <a:schemeClr val="tx1"/>
                </a:solidFill>
                <a:cs typeface="B Zar" pitchFamily="2" charset="-78"/>
              </a:rPr>
              <a:t>2- بدون مقوله های از قبل تعیین شده </a:t>
            </a:r>
            <a:endParaRPr lang="fa-IR" sz="2400" dirty="0">
              <a:solidFill>
                <a:schemeClr val="tx1"/>
              </a:solidFill>
              <a:cs typeface="B Zar" pitchFamily="2" charset="-78"/>
            </a:endParaRPr>
          </a:p>
        </p:txBody>
      </p:sp>
    </p:spTree>
  </p:cSld>
  <p:clrMapOvr>
    <a:masterClrMapping/>
  </p:clrMapOvr>
  <p:transition spd="slow">
    <p:cover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85918" y="3286124"/>
            <a:ext cx="3563935" cy="1500187"/>
          </a:xfrm>
        </p:spPr>
        <p:txBody>
          <a:bodyPr>
            <a:noAutofit/>
          </a:bodyPr>
          <a:lstStyle/>
          <a:p>
            <a:pPr algn="l"/>
            <a:r>
              <a:rPr lang="fa-IR" sz="16600" dirty="0" smtClean="0">
                <a:solidFill>
                  <a:schemeClr val="tx1"/>
                </a:solidFill>
                <a:latin typeface="110_Besmellah" pitchFamily="2" charset="0"/>
                <a:cs typeface="2  Aseman" pitchFamily="2" charset="-78"/>
              </a:rPr>
              <a:t>پایان</a:t>
            </a:r>
            <a:endParaRPr lang="fa-IR" sz="16600" dirty="0">
              <a:solidFill>
                <a:schemeClr val="tx1"/>
              </a:solidFill>
              <a:latin typeface="110_Besmellah" pitchFamily="2" charset="0"/>
              <a:cs typeface="2  Aseman" pitchFamily="2" charset="-78"/>
            </a:endParaRPr>
          </a:p>
        </p:txBody>
      </p:sp>
    </p:spTree>
  </p:cSld>
  <p:clrMapOvr>
    <a:masterClrMapping/>
  </p:clrMapOvr>
  <p:transition spd="slow">
    <p:cover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720840"/>
            <a:ext cx="7632848" cy="3924151"/>
          </a:xfrm>
          <a:prstGeom prst="rect">
            <a:avLst/>
          </a:prstGeom>
        </p:spPr>
        <p:txBody>
          <a:bodyPr wrap="square">
            <a:spAutoFit/>
          </a:bodyPr>
          <a:lstStyle/>
          <a:p>
            <a:pPr>
              <a:lnSpc>
                <a:spcPct val="150000"/>
              </a:lnSpc>
            </a:pPr>
            <a:r>
              <a:rPr lang="fa-IR" sz="2400" b="1" dirty="0">
                <a:cs typeface="B Zar" pitchFamily="2" charset="-78"/>
              </a:rPr>
              <a:t>اهداف/ پیامدهای یادگیری: در پایان این واحد یادگیری دانشجو قادر خواهد بود:</a:t>
            </a:r>
            <a:endParaRPr lang="en-US" sz="2400" dirty="0">
              <a:cs typeface="B Zar" pitchFamily="2" charset="-78"/>
            </a:endParaRPr>
          </a:p>
          <a:p>
            <a:pPr>
              <a:lnSpc>
                <a:spcPct val="150000"/>
              </a:lnSpc>
            </a:pPr>
            <a:r>
              <a:rPr lang="ar-SA" sz="2400" dirty="0">
                <a:cs typeface="B Zar" pitchFamily="2" charset="-78"/>
              </a:rPr>
              <a:t> </a:t>
            </a:r>
            <a:r>
              <a:rPr lang="fa-IR" sz="2400" dirty="0" smtClean="0">
                <a:cs typeface="B Zar" pitchFamily="2" charset="-78"/>
              </a:rPr>
              <a:t>1- </a:t>
            </a:r>
            <a:r>
              <a:rPr lang="ar-SA" sz="2400" dirty="0" smtClean="0">
                <a:cs typeface="B Zar" pitchFamily="2" charset="-78"/>
              </a:rPr>
              <a:t>با </a:t>
            </a:r>
            <a:r>
              <a:rPr lang="ar-SA" sz="2400" dirty="0">
                <a:cs typeface="B Zar" pitchFamily="2" charset="-78"/>
              </a:rPr>
              <a:t>تحلیل محتوای برنامه‌درسی/ کتاب درسی </a:t>
            </a:r>
            <a:r>
              <a:rPr lang="fa-IR" sz="2400" dirty="0" smtClean="0">
                <a:cs typeface="B Zar" pitchFamily="2" charset="-78"/>
              </a:rPr>
              <a:t>،</a:t>
            </a:r>
            <a:r>
              <a:rPr lang="ar-SA" sz="2400" dirty="0" smtClean="0">
                <a:cs typeface="B Zar" pitchFamily="2" charset="-78"/>
              </a:rPr>
              <a:t>مفاهیم </a:t>
            </a:r>
            <a:r>
              <a:rPr lang="ar-SA" sz="2400" dirty="0">
                <a:cs typeface="B Zar" pitchFamily="2" charset="-78"/>
              </a:rPr>
              <a:t>و مهارت‌های اساسی را شناسایی </a:t>
            </a:r>
            <a:r>
              <a:rPr lang="fa-IR" sz="2400" dirty="0" smtClean="0">
                <a:cs typeface="B Zar" pitchFamily="2" charset="-78"/>
              </a:rPr>
              <a:t> کند.</a:t>
            </a:r>
          </a:p>
          <a:p>
            <a:pPr>
              <a:lnSpc>
                <a:spcPct val="150000"/>
              </a:lnSpc>
            </a:pPr>
            <a:r>
              <a:rPr lang="fa-IR" sz="2400" dirty="0" smtClean="0">
                <a:cs typeface="B Zar" pitchFamily="2" charset="-78"/>
              </a:rPr>
              <a:t>2- </a:t>
            </a:r>
            <a:r>
              <a:rPr lang="ar-SA" sz="2400" dirty="0" smtClean="0">
                <a:cs typeface="B Zar" pitchFamily="2" charset="-78"/>
              </a:rPr>
              <a:t>طرح </a:t>
            </a:r>
            <a:r>
              <a:rPr lang="ar-SA" sz="2400" dirty="0">
                <a:cs typeface="B Zar" pitchFamily="2" charset="-78"/>
              </a:rPr>
              <a:t>یادگیری را طراحی، اجرا و ارزیابی </a:t>
            </a:r>
            <a:r>
              <a:rPr lang="fa-IR" sz="2400" dirty="0" smtClean="0">
                <a:cs typeface="B Zar" pitchFamily="2" charset="-78"/>
              </a:rPr>
              <a:t>نماید.</a:t>
            </a:r>
          </a:p>
          <a:p>
            <a:pPr>
              <a:lnSpc>
                <a:spcPct val="150000"/>
              </a:lnSpc>
            </a:pPr>
            <a:r>
              <a:rPr lang="fa-IR" sz="2400" dirty="0" smtClean="0">
                <a:cs typeface="B Zar" pitchFamily="2" charset="-78"/>
              </a:rPr>
              <a:t>3- </a:t>
            </a:r>
            <a:r>
              <a:rPr lang="ar-SA" sz="2400" dirty="0" smtClean="0">
                <a:cs typeface="B Zar" pitchFamily="2" charset="-78"/>
              </a:rPr>
              <a:t>تأثیرات </a:t>
            </a:r>
            <a:r>
              <a:rPr lang="ar-SA" sz="2400" dirty="0">
                <a:cs typeface="B Zar" pitchFamily="2" charset="-78"/>
              </a:rPr>
              <a:t>آن بر نتایج توانایی دانش‌آموزان در انتقال آموخته‌ها </a:t>
            </a:r>
            <a:r>
              <a:rPr lang="fa-IR" sz="2400" dirty="0" smtClean="0">
                <a:cs typeface="B Zar" pitchFamily="2" charset="-78"/>
              </a:rPr>
              <a:t>را </a:t>
            </a:r>
            <a:r>
              <a:rPr lang="ar-SA" sz="2400" dirty="0" smtClean="0">
                <a:cs typeface="B Zar" pitchFamily="2" charset="-78"/>
              </a:rPr>
              <a:t>به </a:t>
            </a:r>
            <a:r>
              <a:rPr lang="ar-SA" sz="2400" dirty="0">
                <a:cs typeface="B Zar" pitchFamily="2" charset="-78"/>
              </a:rPr>
              <a:t>موقعیت جدید </a:t>
            </a:r>
            <a:r>
              <a:rPr lang="ar-SA" sz="2400" dirty="0" smtClean="0">
                <a:cs typeface="B Zar" pitchFamily="2" charset="-78"/>
              </a:rPr>
              <a:t>مورد </a:t>
            </a:r>
            <a:r>
              <a:rPr lang="ar-SA" sz="2400" dirty="0">
                <a:cs typeface="B Zar" pitchFamily="2" charset="-78"/>
              </a:rPr>
              <a:t>ارزیابی قرار دهد</a:t>
            </a:r>
            <a:r>
              <a:rPr lang="ar-SA" sz="2400" dirty="0" smtClean="0">
                <a:cs typeface="B Zar" pitchFamily="2" charset="-78"/>
              </a:rPr>
              <a:t>.</a:t>
            </a:r>
            <a:endParaRPr lang="en-US" sz="2400" dirty="0">
              <a:cs typeface="B Zar" pitchFamily="2" charset="-78"/>
            </a:endParaRPr>
          </a:p>
        </p:txBody>
      </p:sp>
    </p:spTree>
    <p:extLst>
      <p:ext uri="{BB962C8B-B14F-4D97-AF65-F5344CB8AC3E}">
        <p14:creationId xmlns:p14="http://schemas.microsoft.com/office/powerpoint/2010/main" val="2143363064"/>
      </p:ext>
    </p:extLst>
  </p:cSld>
  <p:clrMapOvr>
    <a:masterClrMapping/>
  </p:clrMapOvr>
  <p:transition spd="slow">
    <p:cover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type="title"/>
          </p:nvPr>
        </p:nvSpPr>
        <p:spPr>
          <a:xfrm>
            <a:off x="0" y="0"/>
            <a:ext cx="9144000" cy="6858000"/>
          </a:xfrm>
        </p:spPr>
        <p:txBody>
          <a:bodyPr>
            <a:normAutofit fontScale="90000"/>
          </a:bodyPr>
          <a:lstStyle/>
          <a:p>
            <a:pPr algn="r">
              <a:lnSpc>
                <a:spcPct val="200000"/>
              </a:lnSpc>
            </a:pPr>
            <a:r>
              <a:rPr lang="fa-IR" sz="2400" b="1" dirty="0" smtClean="0">
                <a:solidFill>
                  <a:schemeClr val="tx1"/>
                </a:solidFill>
                <a:cs typeface="B Zar" pitchFamily="2" charset="-78"/>
              </a:rPr>
              <a:t>اصول کارورزی</a:t>
            </a:r>
            <a:br>
              <a:rPr lang="fa-IR" sz="2400" b="1" dirty="0" smtClean="0">
                <a:solidFill>
                  <a:schemeClr val="tx1"/>
                </a:solidFill>
                <a:cs typeface="B Zar" pitchFamily="2" charset="-78"/>
              </a:rPr>
            </a:br>
            <a:r>
              <a:rPr lang="fa-IR" sz="2400" dirty="0" smtClean="0">
                <a:solidFill>
                  <a:schemeClr val="tx1"/>
                </a:solidFill>
                <a:cs typeface="B Zar" pitchFamily="2" charset="-78"/>
              </a:rPr>
              <a:t>1- </a:t>
            </a:r>
            <a:r>
              <a:rPr lang="fa-IR" sz="2400" b="1" u="sng" dirty="0" smtClean="0">
                <a:solidFill>
                  <a:schemeClr val="tx1"/>
                </a:solidFill>
                <a:cs typeface="B Zar" pitchFamily="2" charset="-78"/>
              </a:rPr>
              <a:t>سالانه و پیوسته بودن </a:t>
            </a:r>
            <a:r>
              <a:rPr lang="fa-IR" sz="2400" dirty="0" smtClean="0">
                <a:solidFill>
                  <a:schemeClr val="tx1"/>
                </a:solidFill>
                <a:cs typeface="B Zar" pitchFamily="2" charset="-78"/>
              </a:rPr>
              <a:t>برنامه کارورزی ( ولی در هر دو  نیمسال انتخاب واحد می شود ) یعنی دانشجو از روز ورود    بچه ها به مدرسه تا پایان مدرسه حضور دارد .</a:t>
            </a:r>
            <a:br>
              <a:rPr lang="fa-IR" sz="2400" dirty="0" smtClean="0">
                <a:solidFill>
                  <a:schemeClr val="tx1"/>
                </a:solidFill>
                <a:cs typeface="B Zar" pitchFamily="2" charset="-78"/>
              </a:rPr>
            </a:br>
            <a:r>
              <a:rPr lang="fa-IR" sz="2400" dirty="0" smtClean="0">
                <a:solidFill>
                  <a:schemeClr val="tx1"/>
                </a:solidFill>
                <a:cs typeface="B Zar" pitchFamily="2" charset="-78"/>
              </a:rPr>
              <a:t>2- </a:t>
            </a:r>
            <a:r>
              <a:rPr lang="fa-IR" sz="2400" b="1" dirty="0" smtClean="0">
                <a:solidFill>
                  <a:schemeClr val="tx1"/>
                </a:solidFill>
                <a:cs typeface="B Zar" pitchFamily="2" charset="-78"/>
              </a:rPr>
              <a:t>کانونی بودن برنامه کارورزی </a:t>
            </a:r>
            <a:r>
              <a:rPr lang="fa-IR" sz="2400" dirty="0" smtClean="0">
                <a:solidFill>
                  <a:schemeClr val="tx1"/>
                </a:solidFill>
                <a:cs typeface="B Zar" pitchFamily="2" charset="-78"/>
              </a:rPr>
              <a:t>: یعنی دانشجو دانش تربیتی و حرفه ای خود را در مدرسه </a:t>
            </a:r>
            <a:r>
              <a:rPr lang="fa-IR" sz="2400" b="1" u="sng" dirty="0" smtClean="0">
                <a:solidFill>
                  <a:schemeClr val="tx1"/>
                </a:solidFill>
                <a:cs typeface="B Zar" pitchFamily="2" charset="-78"/>
              </a:rPr>
              <a:t>زیر نظر معلم راهنما و مدرس راهنما </a:t>
            </a:r>
            <a:r>
              <a:rPr lang="fa-IR" sz="2400" dirty="0" smtClean="0">
                <a:solidFill>
                  <a:schemeClr val="tx1"/>
                </a:solidFill>
                <a:cs typeface="B Zar" pitchFamily="2" charset="-78"/>
              </a:rPr>
              <a:t>تمرین می کند .( کارورزی محور و تاروپود تمام برنامه های تربیت معلم است ) .</a:t>
            </a:r>
            <a:br>
              <a:rPr lang="fa-IR" sz="2400" dirty="0" smtClean="0">
                <a:solidFill>
                  <a:schemeClr val="tx1"/>
                </a:solidFill>
                <a:cs typeface="B Zar" pitchFamily="2" charset="-78"/>
              </a:rPr>
            </a:br>
            <a:r>
              <a:rPr lang="fa-IR" sz="2400" dirty="0" smtClean="0">
                <a:solidFill>
                  <a:schemeClr val="tx1"/>
                </a:solidFill>
                <a:cs typeface="B Zar" pitchFamily="2" charset="-78"/>
              </a:rPr>
              <a:t>3- </a:t>
            </a:r>
            <a:r>
              <a:rPr lang="fa-IR" sz="2400" b="1" dirty="0" smtClean="0">
                <a:solidFill>
                  <a:schemeClr val="tx1"/>
                </a:solidFill>
                <a:cs typeface="B Zar" pitchFamily="2" charset="-78"/>
              </a:rPr>
              <a:t>اصل پوشش دوره های تحصیلی </a:t>
            </a:r>
            <a:r>
              <a:rPr lang="fa-IR" sz="2400" dirty="0" smtClean="0">
                <a:solidFill>
                  <a:schemeClr val="tx1"/>
                </a:solidFill>
                <a:cs typeface="B Zar" pitchFamily="2" charset="-78"/>
              </a:rPr>
              <a:t>: برای همه دوره های ابتدایی و متوسطه ، یعنی در کارورزی </a:t>
            </a:r>
            <a:r>
              <a:rPr lang="fa-IR" sz="2400" b="1" u="sng" dirty="0" smtClean="0">
                <a:solidFill>
                  <a:schemeClr val="tx1"/>
                </a:solidFill>
                <a:cs typeface="B Zar" pitchFamily="2" charset="-78"/>
              </a:rPr>
              <a:t>دانشجویان هردودوره ابتدایی و دو دوره متوسطه را تجربه کنند </a:t>
            </a:r>
            <a:r>
              <a:rPr lang="fa-IR" sz="4000" b="1" u="sng" dirty="0" smtClean="0">
                <a:solidFill>
                  <a:schemeClr val="tx1"/>
                </a:solidFill>
                <a:cs typeface="B Zar" pitchFamily="2" charset="-78"/>
              </a:rPr>
              <a:t>.</a:t>
            </a:r>
            <a:r>
              <a:rPr lang="fa-IR" dirty="0" smtClean="0">
                <a:solidFill>
                  <a:schemeClr val="tx1"/>
                </a:solidFill>
                <a:cs typeface="B Zar" pitchFamily="2" charset="-78"/>
              </a:rPr>
              <a:t/>
            </a:r>
            <a:br>
              <a:rPr lang="fa-IR" dirty="0" smtClean="0">
                <a:solidFill>
                  <a:schemeClr val="tx1"/>
                </a:solidFill>
                <a:cs typeface="B Zar" pitchFamily="2" charset="-78"/>
              </a:rPr>
            </a:br>
            <a:endParaRPr lang="fa-IR" dirty="0"/>
          </a:p>
        </p:txBody>
      </p:sp>
    </p:spTree>
    <p:extLst>
      <p:ext uri="{BB962C8B-B14F-4D97-AF65-F5344CB8AC3E}">
        <p14:creationId xmlns:p14="http://schemas.microsoft.com/office/powerpoint/2010/main" val="3745868806"/>
      </p:ext>
    </p:extLst>
  </p:cSld>
  <p:clrMapOvr>
    <a:masterClrMapping/>
  </p:clrMapOvr>
  <p:transition spd="slow">
    <p:cover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type="title"/>
          </p:nvPr>
        </p:nvSpPr>
        <p:spPr>
          <a:xfrm>
            <a:off x="0" y="0"/>
            <a:ext cx="9144000" cy="6858000"/>
          </a:xfrm>
        </p:spPr>
        <p:txBody>
          <a:bodyPr>
            <a:normAutofit/>
          </a:bodyPr>
          <a:lstStyle/>
          <a:p>
            <a:pPr lvl="0" algn="r">
              <a:lnSpc>
                <a:spcPct val="200000"/>
              </a:lnSpc>
            </a:pPr>
            <a:r>
              <a:rPr lang="fa-IR" sz="2400" dirty="0" smtClean="0">
                <a:solidFill>
                  <a:prstClr val="black"/>
                </a:solidFill>
                <a:cs typeface="B Zar" pitchFamily="2" charset="-78"/>
              </a:rPr>
              <a:t>4- </a:t>
            </a:r>
            <a:r>
              <a:rPr lang="fa-IR" sz="2400" b="1" dirty="0" smtClean="0">
                <a:solidFill>
                  <a:prstClr val="black"/>
                </a:solidFill>
                <a:cs typeface="B Zar" pitchFamily="2" charset="-78"/>
              </a:rPr>
              <a:t>اصل معلم بنیاد بودن </a:t>
            </a:r>
            <a:r>
              <a:rPr lang="fa-IR" sz="2400" dirty="0" smtClean="0">
                <a:solidFill>
                  <a:prstClr val="black"/>
                </a:solidFill>
                <a:cs typeface="B Zar" pitchFamily="2" charset="-78"/>
              </a:rPr>
              <a:t>: در کارورزی جدید دانشجو را به </a:t>
            </a:r>
            <a:r>
              <a:rPr lang="fa-IR" sz="2400" b="1" dirty="0" smtClean="0">
                <a:solidFill>
                  <a:prstClr val="black"/>
                </a:solidFill>
                <a:cs typeface="B Zar" pitchFamily="2" charset="-78"/>
              </a:rPr>
              <a:t>معلم راهنما </a:t>
            </a:r>
            <a:r>
              <a:rPr lang="fa-IR" sz="2400" dirty="0" smtClean="0">
                <a:solidFill>
                  <a:prstClr val="black"/>
                </a:solidFill>
                <a:cs typeface="B Zar" pitchFamily="2" charset="-78"/>
              </a:rPr>
              <a:t>می سپاریم ، تمام ویژگی های معلم راهنما از هر حیث برای ما مهم است ، مدرسان مسئولیت دارند در قبال انتخاب معلمانی که انتخاب می کنند .</a:t>
            </a:r>
            <a:br>
              <a:rPr lang="fa-IR" sz="2400" dirty="0" smtClean="0">
                <a:solidFill>
                  <a:prstClr val="black"/>
                </a:solidFill>
                <a:cs typeface="B Zar" pitchFamily="2" charset="-78"/>
              </a:rPr>
            </a:br>
            <a:r>
              <a:rPr lang="fa-IR" sz="2400" dirty="0" smtClean="0">
                <a:solidFill>
                  <a:prstClr val="black"/>
                </a:solidFill>
                <a:cs typeface="B Zar" pitchFamily="2" charset="-78"/>
              </a:rPr>
              <a:t>5- </a:t>
            </a:r>
            <a:r>
              <a:rPr lang="fa-IR" sz="2400" b="1" dirty="0" smtClean="0">
                <a:solidFill>
                  <a:prstClr val="black"/>
                </a:solidFill>
                <a:cs typeface="B Zar" pitchFamily="2" charset="-78"/>
              </a:rPr>
              <a:t>اصل کرامت انسانی </a:t>
            </a:r>
            <a:r>
              <a:rPr lang="fa-IR" sz="2400" dirty="0" smtClean="0">
                <a:solidFill>
                  <a:prstClr val="black"/>
                </a:solidFill>
                <a:cs typeface="B Zar" pitchFamily="2" charset="-78"/>
              </a:rPr>
              <a:t>: دانشجو بایستی کرامتش حفظ شود بنابراین رفتار با آنها بایستی مبتنی بر احترام و همکاری باشد ، رفتار مدرسان و معلمان راهنما با دانشجویان بایستی معلمانه و همکارانه باشد </a:t>
            </a:r>
            <a:r>
              <a:rPr lang="fa-IR" sz="4000" dirty="0" smtClean="0">
                <a:solidFill>
                  <a:prstClr val="black"/>
                </a:solidFill>
                <a:cs typeface="B Zar" pitchFamily="2" charset="-78"/>
              </a:rPr>
              <a:t/>
            </a:r>
            <a:br>
              <a:rPr lang="fa-IR" sz="4000" dirty="0" smtClean="0">
                <a:solidFill>
                  <a:prstClr val="black"/>
                </a:solidFill>
                <a:cs typeface="B Zar" pitchFamily="2" charset="-78"/>
              </a:rPr>
            </a:br>
            <a:endParaRPr lang="fa-IR" dirty="0"/>
          </a:p>
        </p:txBody>
      </p:sp>
    </p:spTree>
    <p:extLst>
      <p:ext uri="{BB962C8B-B14F-4D97-AF65-F5344CB8AC3E}">
        <p14:creationId xmlns:p14="http://schemas.microsoft.com/office/powerpoint/2010/main" val="1531374741"/>
      </p:ext>
    </p:extLst>
  </p:cSld>
  <p:clrMapOvr>
    <a:masterClrMapping/>
  </p:clrMapOvr>
  <p:transition spd="slow">
    <p:cover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63879" y="1844824"/>
            <a:ext cx="4572000" cy="3046988"/>
          </a:xfrm>
          <a:prstGeom prst="rect">
            <a:avLst/>
          </a:prstGeom>
        </p:spPr>
        <p:txBody>
          <a:bodyPr>
            <a:spAutoFit/>
          </a:bodyPr>
          <a:lstStyle/>
          <a:p>
            <a:pPr algn="just">
              <a:lnSpc>
                <a:spcPct val="150000"/>
              </a:lnSpc>
            </a:pPr>
            <a:r>
              <a:rPr lang="ar-SA" sz="3200" dirty="0">
                <a:cs typeface="B Zar" pitchFamily="2" charset="-78"/>
              </a:rPr>
              <a:t>در كارورزي3، دانشجو </a:t>
            </a:r>
            <a:r>
              <a:rPr lang="ar-SA" sz="3200" dirty="0" smtClean="0">
                <a:cs typeface="B Zar" pitchFamily="2" charset="-78"/>
              </a:rPr>
              <a:t>معلم </a:t>
            </a:r>
            <a:r>
              <a:rPr lang="ar-SA" sz="3200" dirty="0">
                <a:cs typeface="B Zar" pitchFamily="2" charset="-78"/>
              </a:rPr>
              <a:t>مستقیماً مسئولیت تدریس و اداره کلاس درس (45/ 90 دقیقه) را بر عهده می‌گیرد </a:t>
            </a:r>
            <a:r>
              <a:rPr lang="fa-IR" sz="3200" dirty="0" smtClean="0">
                <a:cs typeface="B Zar" pitchFamily="2" charset="-78"/>
              </a:rPr>
              <a:t>.</a:t>
            </a:r>
            <a:endParaRPr lang="fa-IR" sz="3200" dirty="0">
              <a:cs typeface="B Zar" pitchFamily="2" charset="-78"/>
            </a:endParaRPr>
          </a:p>
        </p:txBody>
      </p:sp>
    </p:spTree>
    <p:extLst>
      <p:ext uri="{BB962C8B-B14F-4D97-AF65-F5344CB8AC3E}">
        <p14:creationId xmlns:p14="http://schemas.microsoft.com/office/powerpoint/2010/main" val="4013419669"/>
      </p:ext>
    </p:extLst>
  </p:cSld>
  <p:clrMapOvr>
    <a:masterClrMapping/>
  </p:clrMapOvr>
  <p:transition spd="slow">
    <p:cover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r">
              <a:lnSpc>
                <a:spcPct val="150000"/>
              </a:lnSpc>
            </a:pPr>
            <a:r>
              <a:rPr lang="fa-IR" sz="2000" b="1" dirty="0" smtClean="0">
                <a:solidFill>
                  <a:schemeClr val="tx1"/>
                </a:solidFill>
                <a:cs typeface="B Zar" pitchFamily="2" charset="-78"/>
              </a:rPr>
              <a:t>کارورزی یک : </a:t>
            </a:r>
            <a:r>
              <a:rPr lang="fa-IR" sz="2000" b="1" dirty="0" smtClean="0">
                <a:solidFill>
                  <a:srgbClr val="FF0000"/>
                </a:solidFill>
                <a:cs typeface="B Zar" pitchFamily="2" charset="-78"/>
              </a:rPr>
              <a:t>عمل مشاهده ی تأملی</a:t>
            </a:r>
            <a:r>
              <a:rPr lang="fa-IR" sz="2000" b="1" dirty="0" smtClean="0">
                <a:solidFill>
                  <a:schemeClr val="tx1"/>
                </a:solidFill>
                <a:cs typeface="B Zar" pitchFamily="2" charset="-78"/>
              </a:rPr>
              <a:t/>
            </a:r>
            <a:br>
              <a:rPr lang="fa-IR" sz="2000" b="1" dirty="0" smtClean="0">
                <a:solidFill>
                  <a:schemeClr val="tx1"/>
                </a:solidFill>
                <a:cs typeface="B Zar" pitchFamily="2" charset="-78"/>
              </a:rPr>
            </a:br>
            <a:r>
              <a:rPr lang="fa-IR" sz="2000" b="1" dirty="0" smtClean="0">
                <a:solidFill>
                  <a:schemeClr val="tx1"/>
                </a:solidFill>
                <a:cs typeface="B Zar" pitchFamily="2" charset="-78"/>
              </a:rPr>
              <a:t>کارورزی دو : </a:t>
            </a:r>
            <a:r>
              <a:rPr lang="fa-IR" sz="2000" b="1" dirty="0" smtClean="0">
                <a:solidFill>
                  <a:srgbClr val="FF0000"/>
                </a:solidFill>
                <a:cs typeface="B Zar" pitchFamily="2" charset="-78"/>
              </a:rPr>
              <a:t>طراحی فعالیت یادگیری برای حل مسئله و رفع نیاز </a:t>
            </a:r>
            <a:r>
              <a:rPr lang="fa-IR" sz="2000" b="1" dirty="0" smtClean="0">
                <a:solidFill>
                  <a:schemeClr val="tx1"/>
                </a:solidFill>
                <a:cs typeface="B Zar" pitchFamily="2" charset="-78"/>
              </a:rPr>
              <a:t/>
            </a:r>
            <a:br>
              <a:rPr lang="fa-IR" sz="2000" b="1" dirty="0" smtClean="0">
                <a:solidFill>
                  <a:schemeClr val="tx1"/>
                </a:solidFill>
                <a:cs typeface="B Zar" pitchFamily="2" charset="-78"/>
              </a:rPr>
            </a:br>
            <a:r>
              <a:rPr lang="fa-IR" sz="2000" b="1" dirty="0" smtClean="0">
                <a:solidFill>
                  <a:schemeClr val="tx1"/>
                </a:solidFill>
                <a:cs typeface="B Zar" pitchFamily="2" charset="-78"/>
              </a:rPr>
              <a:t>کارورزی سه : </a:t>
            </a:r>
            <a:r>
              <a:rPr lang="fa-IR" sz="2000" b="1" dirty="0" smtClean="0">
                <a:solidFill>
                  <a:srgbClr val="FF0000"/>
                </a:solidFill>
                <a:cs typeface="B Zar" pitchFamily="2" charset="-78"/>
              </a:rPr>
              <a:t>تهیه طرح آموزشی و قرار گرفتن در چرخه کنش پژوهی بر اساس تجربیات کسب شده </a:t>
            </a:r>
            <a:r>
              <a:rPr lang="fa-IR" sz="2000" b="1" dirty="0" smtClean="0">
                <a:solidFill>
                  <a:schemeClr val="tx1"/>
                </a:solidFill>
                <a:cs typeface="B Zar" pitchFamily="2" charset="-78"/>
              </a:rPr>
              <a:t/>
            </a:r>
            <a:br>
              <a:rPr lang="fa-IR" sz="2000" b="1" dirty="0" smtClean="0">
                <a:solidFill>
                  <a:schemeClr val="tx1"/>
                </a:solidFill>
                <a:cs typeface="B Zar" pitchFamily="2" charset="-78"/>
              </a:rPr>
            </a:br>
            <a:r>
              <a:rPr lang="fa-IR" sz="2000" b="1" dirty="0">
                <a:solidFill>
                  <a:schemeClr val="tx1"/>
                </a:solidFill>
                <a:cs typeface="B Zar" pitchFamily="2" charset="-78"/>
              </a:rPr>
              <a:t/>
            </a:r>
            <a:br>
              <a:rPr lang="fa-IR" sz="2000" b="1" dirty="0">
                <a:solidFill>
                  <a:schemeClr val="tx1"/>
                </a:solidFill>
                <a:cs typeface="B Zar" pitchFamily="2" charset="-78"/>
              </a:rPr>
            </a:br>
            <a:r>
              <a:rPr lang="fa-IR" sz="2800" b="1" dirty="0" smtClean="0">
                <a:solidFill>
                  <a:schemeClr val="tx1"/>
                </a:solidFill>
                <a:cs typeface="B Zar" pitchFamily="2" charset="-78"/>
              </a:rPr>
              <a:t>فعالیت مربوط به کارورزی 3</a:t>
            </a:r>
            <a:r>
              <a:rPr lang="fa-IR" sz="2000" b="1" dirty="0" smtClean="0">
                <a:solidFill>
                  <a:schemeClr val="tx1"/>
                </a:solidFill>
                <a:cs typeface="B Zar" pitchFamily="2" charset="-78"/>
              </a:rPr>
              <a:t/>
            </a:r>
            <a:br>
              <a:rPr lang="fa-IR" sz="2000" b="1" dirty="0" smtClean="0">
                <a:solidFill>
                  <a:schemeClr val="tx1"/>
                </a:solidFill>
                <a:cs typeface="B Zar" pitchFamily="2" charset="-78"/>
              </a:rPr>
            </a:br>
            <a:r>
              <a:rPr lang="fa-IR" sz="2000" b="1" dirty="0" smtClean="0">
                <a:solidFill>
                  <a:schemeClr val="tx1"/>
                </a:solidFill>
                <a:cs typeface="B Zar" pitchFamily="2" charset="-78"/>
              </a:rPr>
              <a:t>-مطالعه موقعیت یادگیری و شناسایی ظرفیت های آن برای تهیه طرح آموزشی</a:t>
            </a:r>
            <a:br>
              <a:rPr lang="fa-IR" sz="2000" b="1" dirty="0" smtClean="0">
                <a:solidFill>
                  <a:schemeClr val="tx1"/>
                </a:solidFill>
                <a:cs typeface="B Zar" pitchFamily="2" charset="-78"/>
              </a:rPr>
            </a:br>
            <a:r>
              <a:rPr lang="fa-IR" sz="2000" b="1" dirty="0" smtClean="0">
                <a:solidFill>
                  <a:schemeClr val="tx1"/>
                </a:solidFill>
                <a:cs typeface="B Zar" pitchFamily="2" charset="-78"/>
              </a:rPr>
              <a:t>- گزارش روایتی در خصوص چگونگی مطالعه موقعیت یادگیری و شناسایی مسئله ای که براساس آن طرح آموزشی صورت خواهد گرفت </a:t>
            </a:r>
            <a:br>
              <a:rPr lang="fa-IR" sz="2000" b="1" dirty="0" smtClean="0">
                <a:solidFill>
                  <a:schemeClr val="tx1"/>
                </a:solidFill>
                <a:cs typeface="B Zar" pitchFamily="2" charset="-78"/>
              </a:rPr>
            </a:br>
            <a:r>
              <a:rPr lang="fa-IR" sz="2000" b="1" dirty="0" smtClean="0">
                <a:solidFill>
                  <a:schemeClr val="tx1"/>
                </a:solidFill>
                <a:cs typeface="B Zar" pitchFamily="2" charset="-78"/>
              </a:rPr>
              <a:t>- تهیه شش طرح آموزشی (طرح یاددهی – یادگیری )</a:t>
            </a:r>
            <a:br>
              <a:rPr lang="fa-IR" sz="2000" b="1" dirty="0" smtClean="0">
                <a:solidFill>
                  <a:schemeClr val="tx1"/>
                </a:solidFill>
                <a:cs typeface="B Zar" pitchFamily="2" charset="-78"/>
              </a:rPr>
            </a:br>
            <a:r>
              <a:rPr lang="fa-IR" sz="2000" b="1" dirty="0" smtClean="0">
                <a:solidFill>
                  <a:schemeClr val="tx1"/>
                </a:solidFill>
                <a:cs typeface="B Zar" pitchFamily="2" charset="-78"/>
              </a:rPr>
              <a:t>- برگزاری جلسات مصاحبه بین استاد با دانشجو ( فردی یا گروهی ) در خصوص چگونگی تهیه طرح آموزشی </a:t>
            </a:r>
            <a:br>
              <a:rPr lang="fa-IR" sz="2000" b="1" dirty="0" smtClean="0">
                <a:solidFill>
                  <a:schemeClr val="tx1"/>
                </a:solidFill>
                <a:cs typeface="B Zar" pitchFamily="2" charset="-78"/>
              </a:rPr>
            </a:br>
            <a:r>
              <a:rPr lang="fa-IR" sz="2000" b="1" dirty="0" smtClean="0">
                <a:solidFill>
                  <a:schemeClr val="tx1"/>
                </a:solidFill>
                <a:cs typeface="B Zar" pitchFamily="2" charset="-78"/>
              </a:rPr>
              <a:t>- اجرای طرح آموزشی </a:t>
            </a:r>
            <a:br>
              <a:rPr lang="fa-IR" sz="2000" b="1" dirty="0" smtClean="0">
                <a:solidFill>
                  <a:schemeClr val="tx1"/>
                </a:solidFill>
                <a:cs typeface="B Zar" pitchFamily="2" charset="-78"/>
              </a:rPr>
            </a:br>
            <a:r>
              <a:rPr lang="fa-IR" sz="2000" b="1" dirty="0" smtClean="0">
                <a:solidFill>
                  <a:schemeClr val="tx1"/>
                </a:solidFill>
                <a:cs typeface="B Zar" pitchFamily="2" charset="-78"/>
              </a:rPr>
              <a:t>- گزارش طرح آموزشی در قالب کنش پژوهی </a:t>
            </a:r>
            <a:br>
              <a:rPr lang="fa-IR" sz="2000" b="1" dirty="0" smtClean="0">
                <a:solidFill>
                  <a:schemeClr val="tx1"/>
                </a:solidFill>
                <a:cs typeface="B Zar" pitchFamily="2" charset="-78"/>
              </a:rPr>
            </a:br>
            <a:r>
              <a:rPr lang="fa-IR" sz="2000" b="1" dirty="0" smtClean="0">
                <a:solidFill>
                  <a:schemeClr val="tx1"/>
                </a:solidFill>
                <a:cs typeface="B Zar" pitchFamily="2" charset="-78"/>
              </a:rPr>
              <a:t>- واکاوی گزارش ها و تجربیات ( کد گذاری )</a:t>
            </a:r>
            <a:br>
              <a:rPr lang="fa-IR" sz="2000" b="1" dirty="0" smtClean="0">
                <a:solidFill>
                  <a:schemeClr val="tx1"/>
                </a:solidFill>
                <a:cs typeface="B Zar" pitchFamily="2" charset="-78"/>
              </a:rPr>
            </a:br>
            <a:r>
              <a:rPr lang="fa-IR" sz="2000" b="1" dirty="0" smtClean="0">
                <a:solidFill>
                  <a:schemeClr val="tx1"/>
                </a:solidFill>
                <a:cs typeface="B Zar" pitchFamily="2" charset="-78"/>
              </a:rPr>
              <a:t>- برگزاری سمینارها </a:t>
            </a:r>
            <a:endParaRPr lang="fa-IR" sz="2000" b="1" dirty="0">
              <a:solidFill>
                <a:schemeClr val="tx1"/>
              </a:solidFill>
              <a:cs typeface="B Zar" pitchFamily="2" charset="-78"/>
            </a:endParaRPr>
          </a:p>
        </p:txBody>
      </p:sp>
    </p:spTree>
    <p:extLst>
      <p:ext uri="{BB962C8B-B14F-4D97-AF65-F5344CB8AC3E}">
        <p14:creationId xmlns:p14="http://schemas.microsoft.com/office/powerpoint/2010/main" val="2825754717"/>
      </p:ext>
    </p:extLst>
  </p:cSld>
  <p:clrMapOvr>
    <a:masterClrMapping/>
  </p:clrMapOvr>
  <p:transition spd="slow">
    <p:cover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47709" y="3244334"/>
            <a:ext cx="1417375" cy="646331"/>
          </a:xfrm>
          <a:prstGeom prst="rect">
            <a:avLst/>
          </a:prstGeom>
        </p:spPr>
        <p:txBody>
          <a:bodyPr wrap="none">
            <a:spAutoFit/>
          </a:bodyPr>
          <a:lstStyle/>
          <a:p>
            <a:r>
              <a:rPr lang="ar-SA" sz="3600" b="1" dirty="0" smtClean="0">
                <a:solidFill>
                  <a:srgbClr val="FF0000"/>
                </a:solidFill>
                <a:cs typeface="B Zar" pitchFamily="2" charset="-78"/>
              </a:rPr>
              <a:t>طراحی</a:t>
            </a:r>
            <a:endParaRPr lang="fa-IR" sz="3600" dirty="0">
              <a:solidFill>
                <a:srgbClr val="FF0000"/>
              </a:solidFill>
              <a:cs typeface="B Zar" pitchFamily="2" charset="-78"/>
            </a:endParaRPr>
          </a:p>
        </p:txBody>
      </p:sp>
    </p:spTree>
    <p:extLst>
      <p:ext uri="{BB962C8B-B14F-4D97-AF65-F5344CB8AC3E}">
        <p14:creationId xmlns:p14="http://schemas.microsoft.com/office/powerpoint/2010/main" val="738579678"/>
      </p:ext>
    </p:extLst>
  </p:cSld>
  <p:clrMapOvr>
    <a:masterClrMapping/>
  </p:clrMapOvr>
  <p:transition spd="slow">
    <p:cover dir="r"/>
  </p:transition>
  <p:timing>
    <p:tnLst>
      <p:par>
        <p:cTn id="1" dur="indefinite" restart="never" nodeType="tmRoot"/>
      </p:par>
    </p:tnLst>
  </p:timing>
</p:sld>
</file>

<file path=ppt/theme/theme1.xml><?xml version="1.0" encoding="utf-8"?>
<a:theme xmlns:a="http://schemas.openxmlformats.org/drawingml/2006/main" name="Facet">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491</TotalTime>
  <Words>2243</Words>
  <Application>Microsoft Office PowerPoint</Application>
  <PresentationFormat>On-screen Show (4:3)</PresentationFormat>
  <Paragraphs>144</Paragraphs>
  <Slides>37</Slides>
  <Notes>1</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Facet</vt:lpstr>
      <vt:lpstr>  بسم الله الرحمن الرحیم</vt:lpstr>
      <vt:lpstr>PowerPoint Presentation</vt:lpstr>
      <vt:lpstr>PowerPoint Presentation</vt:lpstr>
      <vt:lpstr>PowerPoint Presentation</vt:lpstr>
      <vt:lpstr>اصول کارورزی 1- سالانه و پیوسته بودن برنامه کارورزی ( ولی در هر دو  نیمسال انتخاب واحد می شود ) یعنی دانشجو از روز ورود    بچه ها به مدرسه تا پایان مدرسه حضور دارد . 2- کانونی بودن برنامه کارورزی : یعنی دانشجو دانش تربیتی و حرفه ای خود را در مدرسه زیر نظر معلم راهنما و مدرس راهنما تمرین می کند .( کارورزی محور و تاروپود تمام برنامه های تربیت معلم است ) . 3- اصل پوشش دوره های تحصیلی : برای همه دوره های ابتدایی و متوسطه ، یعنی در کارورزی دانشجویان هردودوره ابتدایی و دو دوره متوسطه را تجربه کنند . </vt:lpstr>
      <vt:lpstr>4- اصل معلم بنیاد بودن : در کارورزی جدید دانشجو را به معلم راهنما می سپاریم ، تمام ویژگی های معلم راهنما از هر حیث برای ما مهم است ، مدرسان مسئولیت دارند در قبال انتخاب معلمانی که انتخاب می کنند . 5- اصل کرامت انسانی : دانشجو بایستی کرامتش حفظ شود بنابراین رفتار با آنها بایستی مبتنی بر احترام و همکاری باشد ، رفتار مدرسان و معلمان راهنما با دانشجویان بایستی معلمانه و همکارانه باشد  </vt:lpstr>
      <vt:lpstr>PowerPoint Presentation</vt:lpstr>
      <vt:lpstr>کارورزی یک : عمل مشاهده ی تأملی کارورزی دو : طراحی فعالیت یادگیری برای حل مسئله و رفع نیاز  کارورزی سه : تهیه طرح آموزشی و قرار گرفتن در چرخه کنش پژوهی بر اساس تجربیات کسب شده   فعالیت مربوط به کارورزی 3 -مطالعه موقعیت یادگیری و شناسایی ظرفیت های آن برای تهیه طرح آموزشی - گزارش روایتی در خصوص چگونگی مطالعه موقعیت یادگیری و شناسایی مسئله ای که براساس آن طرح آموزشی صورت خواهد گرفت  - تهیه شش طرح آموزشی (طرح یاددهی – یادگیری ) - برگزاری جلسات مصاحبه بین استاد با دانشجو ( فردی یا گروهی ) در خصوص چگونگی تهیه طرح آموزشی  - اجرای طرح آموزشی  - گزارش طرح آموزشی در قالب کنش پژوهی  - واکاوی گزارش ها و تجربیات ( کد گذاری ) - برگزاری سمینارها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چارچوب تهیه طرح آموزشی مشخصات :      نام مدرسه :    پایه تحصیلی :    موضوع :     درس جلسه :     نام معلم راهنما :     زمان :  محتوا : یکی از عناصر طراحی است ، محتوا شامل : مفاهیم ، قوانین ، مهارتها و حقایق می شود . وقتی کتاب را تحلیل می نماییم مفاهیمی از آن بیرون می آید که قرار است آموزش داده شود .       نکته : مشخص شود که محتوا مفهوم است یا مهارت مثال : محتوا :مهارت حل مسئله ی جمع آوری شده و تحلیل داده ها ،الگوها ، تخمین ، مفهوم عدد     هدف / پیامد یادگیری : بخشی از هدفها براسا س آنچه که کتاب مشخص نموده و بخشی دیگر برآمده از موقعیت یادگیری می باشد ( هدف هم باید آموزشی باشد و هم برآمده از موقعیت باشد ) مثال : پیامد یادگیری :توانایی بکارگیری مهارت تخمین و الگویابی در حل مسائل عددی  نکته : همه پیامد ها یک محصول یادگیری دارد که باید ارزیابی شود .                              </vt:lpstr>
      <vt:lpstr>- مراحل : برقراری ارتباط : ایجاد ارتباط بین محتوا ( مفهوم یا مهارت ) با زندگی روزمره دانش آموزان ویا مسئله و موضوع برخاسته از مسائل دانش آموزان باشد . فعالیت هایی نظیر : پخش فیلم ، گروهبندی دانش آموزان ، مطرح کردن سوال  مرحله به تجربه گذاشتن :  در این مرحله معلم به دانش آموزان کمک می کند تا ایده ها ، فرضیه هاو راه حل ها و . . . خود را در میان بگذارند و یا تجربه وآزمایش کنند . کمک به آنها تا با بروز خلاقیت های خود کشف کنند ، اختراع کنند و به ایده های نو بیاندیشند و یا از طریق پرسش و پاسخ خود را بیابند . ( این فعالیت ها قلب یادگیری هستند) فعالیت هایی نظیر : قرار گرفتن خودشان در آن موقعیت ( شبیه سازی شده ) و در میان گذاشتن نظراتشان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poriapc</dc:creator>
  <cp:lastModifiedBy>SamRayaneh</cp:lastModifiedBy>
  <cp:revision>72</cp:revision>
  <dcterms:created xsi:type="dcterms:W3CDTF">2006-04-30T00:21:48Z</dcterms:created>
  <dcterms:modified xsi:type="dcterms:W3CDTF">2016-05-21T16:13:46Z</dcterms:modified>
</cp:coreProperties>
</file>