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313" r:id="rId2"/>
    <p:sldId id="256" r:id="rId3"/>
    <p:sldId id="315" r:id="rId4"/>
    <p:sldId id="316" r:id="rId5"/>
    <p:sldId id="314" r:id="rId6"/>
    <p:sldId id="257" r:id="rId7"/>
    <p:sldId id="294" r:id="rId8"/>
    <p:sldId id="306" r:id="rId9"/>
    <p:sldId id="295" r:id="rId10"/>
    <p:sldId id="296" r:id="rId11"/>
    <p:sldId id="298" r:id="rId12"/>
    <p:sldId id="299" r:id="rId13"/>
    <p:sldId id="303" r:id="rId14"/>
    <p:sldId id="317" r:id="rId15"/>
    <p:sldId id="318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19A77BE-B66C-47D9-B181-BC85000D337E}" type="doc">
      <dgm:prSet loTypeId="urn:microsoft.com/office/officeart/2005/8/layout/cycle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711FA2A-B3ED-4761-A007-11F9595C4076}">
      <dgm:prSet phldrT="[Text]"/>
      <dgm:spPr/>
      <dgm:t>
        <a:bodyPr/>
        <a:lstStyle/>
        <a:p>
          <a:r>
            <a:rPr lang="fa-IR" dirty="0" smtClean="0">
              <a:cs typeface="B Titr" pitchFamily="2" charset="-78"/>
            </a:rPr>
            <a:t>مشاهده تأملی</a:t>
          </a:r>
          <a:endParaRPr lang="en-US" dirty="0">
            <a:cs typeface="B Titr" pitchFamily="2" charset="-78"/>
          </a:endParaRPr>
        </a:p>
      </dgm:t>
    </dgm:pt>
    <dgm:pt modelId="{190BE7DC-3795-4F56-A1CC-D3248BFA62FD}" type="parTrans" cxnId="{B7AF3E04-6729-4E03-A641-808F51A7E61F}">
      <dgm:prSet/>
      <dgm:spPr/>
      <dgm:t>
        <a:bodyPr/>
        <a:lstStyle/>
        <a:p>
          <a:endParaRPr lang="en-US"/>
        </a:p>
      </dgm:t>
    </dgm:pt>
    <dgm:pt modelId="{BB4A885F-9DFC-4DAB-ABAF-6B521C12F62E}" type="sibTrans" cxnId="{B7AF3E04-6729-4E03-A641-808F51A7E61F}">
      <dgm:prSet/>
      <dgm:spPr/>
      <dgm:t>
        <a:bodyPr/>
        <a:lstStyle/>
        <a:p>
          <a:endParaRPr lang="en-US"/>
        </a:p>
      </dgm:t>
    </dgm:pt>
    <dgm:pt modelId="{A4BDB02A-4D7F-42F5-93BF-FAD12C5E2B28}">
      <dgm:prSet phldrT="[Text]"/>
      <dgm:spPr/>
      <dgm:t>
        <a:bodyPr/>
        <a:lstStyle/>
        <a:p>
          <a:r>
            <a:rPr lang="fa-IR" dirty="0" smtClean="0">
              <a:cs typeface="B Titr" pitchFamily="2" charset="-78"/>
            </a:rPr>
            <a:t>فرموله /صورت </a:t>
          </a:r>
          <a:r>
            <a:rPr lang="fa-IR" smtClean="0">
              <a:cs typeface="B Titr" pitchFamily="2" charset="-78"/>
            </a:rPr>
            <a:t>بندی مفهومی</a:t>
          </a:r>
          <a:endParaRPr lang="en-US" dirty="0">
            <a:cs typeface="B Titr" pitchFamily="2" charset="-78"/>
          </a:endParaRPr>
        </a:p>
      </dgm:t>
    </dgm:pt>
    <dgm:pt modelId="{BC52653A-3FC5-4C5B-97CE-308551F03466}" type="parTrans" cxnId="{BA34732A-489E-4766-8B0A-8A9FA671A011}">
      <dgm:prSet/>
      <dgm:spPr/>
      <dgm:t>
        <a:bodyPr/>
        <a:lstStyle/>
        <a:p>
          <a:endParaRPr lang="en-US"/>
        </a:p>
      </dgm:t>
    </dgm:pt>
    <dgm:pt modelId="{A11F8862-E0B2-4E90-8804-5B9B6ACD4BAB}" type="sibTrans" cxnId="{BA34732A-489E-4766-8B0A-8A9FA671A011}">
      <dgm:prSet/>
      <dgm:spPr/>
      <dgm:t>
        <a:bodyPr/>
        <a:lstStyle/>
        <a:p>
          <a:endParaRPr lang="en-US"/>
        </a:p>
      </dgm:t>
    </dgm:pt>
    <dgm:pt modelId="{C7DCD049-5DB8-4BEC-8BE0-AF17851CFA74}">
      <dgm:prSet phldrT="[Text]"/>
      <dgm:spPr/>
      <dgm:t>
        <a:bodyPr/>
        <a:lstStyle/>
        <a:p>
          <a:r>
            <a:rPr lang="fa-IR" smtClean="0">
              <a:cs typeface="B Titr" pitchFamily="2" charset="-78"/>
            </a:rPr>
            <a:t>دیدگاه و فهم شخصی برای بکارگیری در </a:t>
          </a:r>
          <a:r>
            <a:rPr lang="fa-IR" dirty="0" smtClean="0">
              <a:cs typeface="B Titr" pitchFamily="2" charset="-78"/>
            </a:rPr>
            <a:t>موقعیت جدید شخصی </a:t>
          </a:r>
          <a:endParaRPr lang="en-US" dirty="0">
            <a:cs typeface="B Titr" pitchFamily="2" charset="-78"/>
          </a:endParaRPr>
        </a:p>
      </dgm:t>
    </dgm:pt>
    <dgm:pt modelId="{4BEE3E4E-93A0-4DA8-95BA-B0BF637EF1E2}" type="parTrans" cxnId="{E897C25F-872E-495D-8A8F-50BA107D67E4}">
      <dgm:prSet/>
      <dgm:spPr/>
      <dgm:t>
        <a:bodyPr/>
        <a:lstStyle/>
        <a:p>
          <a:endParaRPr lang="en-US"/>
        </a:p>
      </dgm:t>
    </dgm:pt>
    <dgm:pt modelId="{46632B84-B072-4263-B6A5-1BD26CAA1F61}" type="sibTrans" cxnId="{E897C25F-872E-495D-8A8F-50BA107D67E4}">
      <dgm:prSet/>
      <dgm:spPr/>
      <dgm:t>
        <a:bodyPr/>
        <a:lstStyle/>
        <a:p>
          <a:endParaRPr lang="en-US"/>
        </a:p>
      </dgm:t>
    </dgm:pt>
    <dgm:pt modelId="{619A6BAE-5FD8-460D-AEB6-51BCB16EE229}">
      <dgm:prSet phldrT="[Text]"/>
      <dgm:spPr/>
      <dgm:t>
        <a:bodyPr/>
        <a:lstStyle/>
        <a:p>
          <a:r>
            <a:rPr lang="fa-IR" dirty="0" smtClean="0">
              <a:cs typeface="B Titr" pitchFamily="2" charset="-78"/>
            </a:rPr>
            <a:t>تجربه شخصی در کلاس/ مدرسه</a:t>
          </a:r>
          <a:endParaRPr lang="en-US" dirty="0">
            <a:cs typeface="B Titr" pitchFamily="2" charset="-78"/>
          </a:endParaRPr>
        </a:p>
      </dgm:t>
    </dgm:pt>
    <dgm:pt modelId="{96A4C204-69D8-42C2-A0AD-B7765A80DFC0}" type="parTrans" cxnId="{46737DF9-4A0F-4556-88C5-25D7344F6511}">
      <dgm:prSet/>
      <dgm:spPr/>
      <dgm:t>
        <a:bodyPr/>
        <a:lstStyle/>
        <a:p>
          <a:endParaRPr lang="en-US"/>
        </a:p>
      </dgm:t>
    </dgm:pt>
    <dgm:pt modelId="{F1FDBFA2-0BA2-4754-B2CC-77940DB8F72A}" type="sibTrans" cxnId="{46737DF9-4A0F-4556-88C5-25D7344F6511}">
      <dgm:prSet/>
      <dgm:spPr/>
      <dgm:t>
        <a:bodyPr/>
        <a:lstStyle/>
        <a:p>
          <a:endParaRPr lang="en-US"/>
        </a:p>
      </dgm:t>
    </dgm:pt>
    <dgm:pt modelId="{39ED9E14-31A1-4774-A689-C5416BC884AC}" type="pres">
      <dgm:prSet presAssocID="{019A77BE-B66C-47D9-B181-BC85000D337E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F5B1870-0B5B-4D06-92A6-F35C4E69DE21}" type="pres">
      <dgm:prSet presAssocID="{3711FA2A-B3ED-4761-A007-11F9595C4076}" presName="dummy" presStyleCnt="0"/>
      <dgm:spPr/>
    </dgm:pt>
    <dgm:pt modelId="{3BC80E88-1BB8-4F9D-8FE7-8D9DE7B66150}" type="pres">
      <dgm:prSet presAssocID="{3711FA2A-B3ED-4761-A007-11F9595C4076}" presName="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BD5A6E3-0395-4411-A6ED-B44FE89613C8}" type="pres">
      <dgm:prSet presAssocID="{BB4A885F-9DFC-4DAB-ABAF-6B521C12F62E}" presName="sibTrans" presStyleLbl="node1" presStyleIdx="0" presStyleCnt="4"/>
      <dgm:spPr/>
      <dgm:t>
        <a:bodyPr/>
        <a:lstStyle/>
        <a:p>
          <a:endParaRPr lang="en-US"/>
        </a:p>
      </dgm:t>
    </dgm:pt>
    <dgm:pt modelId="{9FDD364C-389C-4793-BFE4-169C6A2E4987}" type="pres">
      <dgm:prSet presAssocID="{A4BDB02A-4D7F-42F5-93BF-FAD12C5E2B28}" presName="dummy" presStyleCnt="0"/>
      <dgm:spPr/>
    </dgm:pt>
    <dgm:pt modelId="{AD216CD5-95EF-4FD5-9F7E-6865CF2AB445}" type="pres">
      <dgm:prSet presAssocID="{A4BDB02A-4D7F-42F5-93BF-FAD12C5E2B28}" presName="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3C9DB01-67AD-4A9D-9BC4-489EE1F71A94}" type="pres">
      <dgm:prSet presAssocID="{A11F8862-E0B2-4E90-8804-5B9B6ACD4BAB}" presName="sibTrans" presStyleLbl="node1" presStyleIdx="1" presStyleCnt="4"/>
      <dgm:spPr/>
      <dgm:t>
        <a:bodyPr/>
        <a:lstStyle/>
        <a:p>
          <a:endParaRPr lang="en-US"/>
        </a:p>
      </dgm:t>
    </dgm:pt>
    <dgm:pt modelId="{8296A9B0-0820-4DE5-90E0-255ED92ED1B3}" type="pres">
      <dgm:prSet presAssocID="{C7DCD049-5DB8-4BEC-8BE0-AF17851CFA74}" presName="dummy" presStyleCnt="0"/>
      <dgm:spPr/>
    </dgm:pt>
    <dgm:pt modelId="{F69A7E5C-5D1A-4166-995F-5C2C031CABDD}" type="pres">
      <dgm:prSet presAssocID="{C7DCD049-5DB8-4BEC-8BE0-AF17851CFA74}" presName="node" presStyleLbl="revTx" presStyleIdx="2" presStyleCnt="4" custScaleX="14229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7725FAD-4124-4BAD-BE0B-1F7237F9AF9C}" type="pres">
      <dgm:prSet presAssocID="{46632B84-B072-4263-B6A5-1BD26CAA1F61}" presName="sibTrans" presStyleLbl="node1" presStyleIdx="2" presStyleCnt="4" custScaleX="111604"/>
      <dgm:spPr/>
      <dgm:t>
        <a:bodyPr/>
        <a:lstStyle/>
        <a:p>
          <a:endParaRPr lang="en-US"/>
        </a:p>
      </dgm:t>
    </dgm:pt>
    <dgm:pt modelId="{A8BC360C-ED7C-4299-8CF7-7F74668210F8}" type="pres">
      <dgm:prSet presAssocID="{619A6BAE-5FD8-460D-AEB6-51BCB16EE229}" presName="dummy" presStyleCnt="0"/>
      <dgm:spPr/>
    </dgm:pt>
    <dgm:pt modelId="{352170EE-37F9-49C0-AC47-876C7B4E5D06}" type="pres">
      <dgm:prSet presAssocID="{619A6BAE-5FD8-460D-AEB6-51BCB16EE229}" presName="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8B70B50-6457-4023-84B3-50B7B05AE326}" type="pres">
      <dgm:prSet presAssocID="{F1FDBFA2-0BA2-4754-B2CC-77940DB8F72A}" presName="sibTrans" presStyleLbl="node1" presStyleIdx="3" presStyleCnt="4"/>
      <dgm:spPr/>
      <dgm:t>
        <a:bodyPr/>
        <a:lstStyle/>
        <a:p>
          <a:endParaRPr lang="en-US"/>
        </a:p>
      </dgm:t>
    </dgm:pt>
  </dgm:ptLst>
  <dgm:cxnLst>
    <dgm:cxn modelId="{E897C25F-872E-495D-8A8F-50BA107D67E4}" srcId="{019A77BE-B66C-47D9-B181-BC85000D337E}" destId="{C7DCD049-5DB8-4BEC-8BE0-AF17851CFA74}" srcOrd="2" destOrd="0" parTransId="{4BEE3E4E-93A0-4DA8-95BA-B0BF637EF1E2}" sibTransId="{46632B84-B072-4263-B6A5-1BD26CAA1F61}"/>
    <dgm:cxn modelId="{B02AE921-5F56-41FD-A5AF-B85258278B9E}" type="presOf" srcId="{F1FDBFA2-0BA2-4754-B2CC-77940DB8F72A}" destId="{28B70B50-6457-4023-84B3-50B7B05AE326}" srcOrd="0" destOrd="0" presId="urn:microsoft.com/office/officeart/2005/8/layout/cycle1"/>
    <dgm:cxn modelId="{BC9DA6B4-0A32-47F4-A5B7-29928FB8EB02}" type="presOf" srcId="{C7DCD049-5DB8-4BEC-8BE0-AF17851CFA74}" destId="{F69A7E5C-5D1A-4166-995F-5C2C031CABDD}" srcOrd="0" destOrd="0" presId="urn:microsoft.com/office/officeart/2005/8/layout/cycle1"/>
    <dgm:cxn modelId="{E081D7D4-FC7E-41F0-B96F-00594A7CAEDD}" type="presOf" srcId="{A4BDB02A-4D7F-42F5-93BF-FAD12C5E2B28}" destId="{AD216CD5-95EF-4FD5-9F7E-6865CF2AB445}" srcOrd="0" destOrd="0" presId="urn:microsoft.com/office/officeart/2005/8/layout/cycle1"/>
    <dgm:cxn modelId="{3A722941-A27C-4AD8-9A4B-9702B136BED5}" type="presOf" srcId="{46632B84-B072-4263-B6A5-1BD26CAA1F61}" destId="{57725FAD-4124-4BAD-BE0B-1F7237F9AF9C}" srcOrd="0" destOrd="0" presId="urn:microsoft.com/office/officeart/2005/8/layout/cycle1"/>
    <dgm:cxn modelId="{B7AF3E04-6729-4E03-A641-808F51A7E61F}" srcId="{019A77BE-B66C-47D9-B181-BC85000D337E}" destId="{3711FA2A-B3ED-4761-A007-11F9595C4076}" srcOrd="0" destOrd="0" parTransId="{190BE7DC-3795-4F56-A1CC-D3248BFA62FD}" sibTransId="{BB4A885F-9DFC-4DAB-ABAF-6B521C12F62E}"/>
    <dgm:cxn modelId="{A4068D54-E302-46E6-9663-D656C51D5636}" type="presOf" srcId="{3711FA2A-B3ED-4761-A007-11F9595C4076}" destId="{3BC80E88-1BB8-4F9D-8FE7-8D9DE7B66150}" srcOrd="0" destOrd="0" presId="urn:microsoft.com/office/officeart/2005/8/layout/cycle1"/>
    <dgm:cxn modelId="{AC95A02F-64BD-4B79-8757-6E394936680B}" type="presOf" srcId="{619A6BAE-5FD8-460D-AEB6-51BCB16EE229}" destId="{352170EE-37F9-49C0-AC47-876C7B4E5D06}" srcOrd="0" destOrd="0" presId="urn:microsoft.com/office/officeart/2005/8/layout/cycle1"/>
    <dgm:cxn modelId="{68267375-EEC5-4D4E-8C29-2F3E75AC1A46}" type="presOf" srcId="{A11F8862-E0B2-4E90-8804-5B9B6ACD4BAB}" destId="{03C9DB01-67AD-4A9D-9BC4-489EE1F71A94}" srcOrd="0" destOrd="0" presId="urn:microsoft.com/office/officeart/2005/8/layout/cycle1"/>
    <dgm:cxn modelId="{46737DF9-4A0F-4556-88C5-25D7344F6511}" srcId="{019A77BE-B66C-47D9-B181-BC85000D337E}" destId="{619A6BAE-5FD8-460D-AEB6-51BCB16EE229}" srcOrd="3" destOrd="0" parTransId="{96A4C204-69D8-42C2-A0AD-B7765A80DFC0}" sibTransId="{F1FDBFA2-0BA2-4754-B2CC-77940DB8F72A}"/>
    <dgm:cxn modelId="{6A2713F4-2741-414B-AC06-2D7D6FA1829A}" type="presOf" srcId="{019A77BE-B66C-47D9-B181-BC85000D337E}" destId="{39ED9E14-31A1-4774-A689-C5416BC884AC}" srcOrd="0" destOrd="0" presId="urn:microsoft.com/office/officeart/2005/8/layout/cycle1"/>
    <dgm:cxn modelId="{4E4654C9-8CC4-42EC-93AF-D519C7D6905A}" type="presOf" srcId="{BB4A885F-9DFC-4DAB-ABAF-6B521C12F62E}" destId="{CBD5A6E3-0395-4411-A6ED-B44FE89613C8}" srcOrd="0" destOrd="0" presId="urn:microsoft.com/office/officeart/2005/8/layout/cycle1"/>
    <dgm:cxn modelId="{BA34732A-489E-4766-8B0A-8A9FA671A011}" srcId="{019A77BE-B66C-47D9-B181-BC85000D337E}" destId="{A4BDB02A-4D7F-42F5-93BF-FAD12C5E2B28}" srcOrd="1" destOrd="0" parTransId="{BC52653A-3FC5-4C5B-97CE-308551F03466}" sibTransId="{A11F8862-E0B2-4E90-8804-5B9B6ACD4BAB}"/>
    <dgm:cxn modelId="{0023EFF5-1ABF-4DD4-9F98-40E38B69B549}" type="presParOf" srcId="{39ED9E14-31A1-4774-A689-C5416BC884AC}" destId="{CF5B1870-0B5B-4D06-92A6-F35C4E69DE21}" srcOrd="0" destOrd="0" presId="urn:microsoft.com/office/officeart/2005/8/layout/cycle1"/>
    <dgm:cxn modelId="{CC852860-81F3-46D1-BC20-289972234CB2}" type="presParOf" srcId="{39ED9E14-31A1-4774-A689-C5416BC884AC}" destId="{3BC80E88-1BB8-4F9D-8FE7-8D9DE7B66150}" srcOrd="1" destOrd="0" presId="urn:microsoft.com/office/officeart/2005/8/layout/cycle1"/>
    <dgm:cxn modelId="{6CD22B95-0008-4203-8720-E186B4BBC0FC}" type="presParOf" srcId="{39ED9E14-31A1-4774-A689-C5416BC884AC}" destId="{CBD5A6E3-0395-4411-A6ED-B44FE89613C8}" srcOrd="2" destOrd="0" presId="urn:microsoft.com/office/officeart/2005/8/layout/cycle1"/>
    <dgm:cxn modelId="{160A24E6-CE30-483B-9F24-F078A129897A}" type="presParOf" srcId="{39ED9E14-31A1-4774-A689-C5416BC884AC}" destId="{9FDD364C-389C-4793-BFE4-169C6A2E4987}" srcOrd="3" destOrd="0" presId="urn:microsoft.com/office/officeart/2005/8/layout/cycle1"/>
    <dgm:cxn modelId="{72443B58-30E2-4B43-8CD0-B510F5981CDC}" type="presParOf" srcId="{39ED9E14-31A1-4774-A689-C5416BC884AC}" destId="{AD216CD5-95EF-4FD5-9F7E-6865CF2AB445}" srcOrd="4" destOrd="0" presId="urn:microsoft.com/office/officeart/2005/8/layout/cycle1"/>
    <dgm:cxn modelId="{FA4BCF6B-E12F-43EF-A53A-078A39CD0D86}" type="presParOf" srcId="{39ED9E14-31A1-4774-A689-C5416BC884AC}" destId="{03C9DB01-67AD-4A9D-9BC4-489EE1F71A94}" srcOrd="5" destOrd="0" presId="urn:microsoft.com/office/officeart/2005/8/layout/cycle1"/>
    <dgm:cxn modelId="{CE9637A1-7228-4DA1-BCDB-A62AA1ADC14A}" type="presParOf" srcId="{39ED9E14-31A1-4774-A689-C5416BC884AC}" destId="{8296A9B0-0820-4DE5-90E0-255ED92ED1B3}" srcOrd="6" destOrd="0" presId="urn:microsoft.com/office/officeart/2005/8/layout/cycle1"/>
    <dgm:cxn modelId="{5A04C572-1257-42DE-BDF6-357F1AD9A522}" type="presParOf" srcId="{39ED9E14-31A1-4774-A689-C5416BC884AC}" destId="{F69A7E5C-5D1A-4166-995F-5C2C031CABDD}" srcOrd="7" destOrd="0" presId="urn:microsoft.com/office/officeart/2005/8/layout/cycle1"/>
    <dgm:cxn modelId="{ACC96F3E-007D-41A5-B6EA-D04F2D3F5F5F}" type="presParOf" srcId="{39ED9E14-31A1-4774-A689-C5416BC884AC}" destId="{57725FAD-4124-4BAD-BE0B-1F7237F9AF9C}" srcOrd="8" destOrd="0" presId="urn:microsoft.com/office/officeart/2005/8/layout/cycle1"/>
    <dgm:cxn modelId="{6315E507-6C63-4B93-A20A-13AF9586ADF0}" type="presParOf" srcId="{39ED9E14-31A1-4774-A689-C5416BC884AC}" destId="{A8BC360C-ED7C-4299-8CF7-7F74668210F8}" srcOrd="9" destOrd="0" presId="urn:microsoft.com/office/officeart/2005/8/layout/cycle1"/>
    <dgm:cxn modelId="{5554BC13-C591-4477-8036-40A81FF9FCEA}" type="presParOf" srcId="{39ED9E14-31A1-4774-A689-C5416BC884AC}" destId="{352170EE-37F9-49C0-AC47-876C7B4E5D06}" srcOrd="10" destOrd="0" presId="urn:microsoft.com/office/officeart/2005/8/layout/cycle1"/>
    <dgm:cxn modelId="{F8F1B3A8-30DD-4498-BFFA-F7E6FDFCA533}" type="presParOf" srcId="{39ED9E14-31A1-4774-A689-C5416BC884AC}" destId="{28B70B50-6457-4023-84B3-50B7B05AE326}" srcOrd="11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2A8C77-2FAD-470F-AE02-71061D0847D3}" type="datetimeFigureOut">
              <a:rPr lang="en-US" smtClean="0"/>
              <a:pPr/>
              <a:t>1/22/2015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23C851-4368-4FBF-87CD-9E7228EF7F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6608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23C851-4368-4FBF-87CD-9E7228EF7F5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6980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a-IR" dirty="0" smtClean="0"/>
              <a:t>در یادگیری تجربی، یادگیری از ارائه اطلاعات علمی آغاز نمی شود، بلکه از تأمل بر روی تجربیات، فعالیت ها با مشاهده رفتار خود و دیگران، فرموله نمودن مفاهیم، اصولی که می تواند در موقعیت جدید بکارگرفته شود آغاز می شود.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23C851-4368-4FBF-87CD-9E7228EF7F5C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5872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fa-IR" dirty="0" smtClean="0"/>
              <a:t>آ.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23C851-4368-4FBF-87CD-9E7228EF7F5C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4884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a-IR" smtClean="0"/>
              <a:t>تحقیر/ تبعیض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23C851-4368-4FBF-87CD-9E7228EF7F5C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3669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23C851-4368-4FBF-87CD-9E7228EF7F5C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9605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23C851-4368-4FBF-87CD-9E7228EF7F5C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4269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a-I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کدها شخصیتها، فعالیتها و حوادث ، مسائل و مشکلات و راه حل آنها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23C851-4368-4FBF-87CD-9E7228EF7F5C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8190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23C851-4368-4FBF-87CD-9E7228EF7F5C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91256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23C851-4368-4FBF-87CD-9E7228EF7F5C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2924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1/22/2015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1/22/2015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1/22/2015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1/22/2015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1/22/2015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C:\Users\Dell\Desktop\text\besm\224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2057400"/>
            <a:ext cx="8229600" cy="2860993"/>
          </a:xfrm>
          <a:prstGeom prst="rect">
            <a:avLst/>
          </a:prstGeom>
          <a:noFill/>
          <a:ln w="76200">
            <a:solidFill>
              <a:srgbClr val="FFC00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a-IR" dirty="0" smtClean="0"/>
              <a:t>ویژگی</a:t>
            </a:r>
            <a:r>
              <a:rPr lang="ar-SA" dirty="0" smtClean="0"/>
              <a:t> روایت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en-US" dirty="0" smtClean="0"/>
              <a:t>•</a:t>
            </a:r>
            <a:r>
              <a:rPr lang="ar-SA" b="1" dirty="0" smtClean="0"/>
              <a:t>تم</a:t>
            </a:r>
            <a:endParaRPr lang="en-US" b="1" dirty="0" smtClean="0"/>
          </a:p>
          <a:p>
            <a:pPr algn="r" rtl="1"/>
            <a:r>
              <a:rPr lang="en-US" b="1" dirty="0" smtClean="0"/>
              <a:t>•</a:t>
            </a:r>
            <a:r>
              <a:rPr lang="ar-SA" b="1" dirty="0" smtClean="0"/>
              <a:t>طرح</a:t>
            </a:r>
            <a:endParaRPr lang="en-US" b="1" dirty="0" smtClean="0"/>
          </a:p>
          <a:p>
            <a:pPr algn="r" rtl="1"/>
            <a:r>
              <a:rPr lang="en-US" b="1" dirty="0" smtClean="0"/>
              <a:t>•</a:t>
            </a:r>
            <a:r>
              <a:rPr lang="ar-SA" b="1" dirty="0" smtClean="0"/>
              <a:t>ساختار</a:t>
            </a:r>
            <a:endParaRPr lang="en-US" b="1" dirty="0" smtClean="0"/>
          </a:p>
          <a:p>
            <a:pPr algn="r" rtl="1"/>
            <a:r>
              <a:rPr lang="en-US" b="1" dirty="0" smtClean="0"/>
              <a:t>•</a:t>
            </a:r>
            <a:r>
              <a:rPr lang="ar-SA" b="1" dirty="0" smtClean="0"/>
              <a:t>شخصیتها</a:t>
            </a:r>
            <a:endParaRPr lang="en-US" b="1" dirty="0" smtClean="0"/>
          </a:p>
          <a:p>
            <a:pPr algn="r" rtl="1"/>
            <a:r>
              <a:rPr lang="en-US" b="1" dirty="0" smtClean="0"/>
              <a:t>•</a:t>
            </a:r>
            <a:r>
              <a:rPr lang="ar-SA" b="1" dirty="0" smtClean="0"/>
              <a:t>راوی</a:t>
            </a:r>
            <a:endParaRPr lang="en-US" b="1" dirty="0" smtClean="0"/>
          </a:p>
          <a:p>
            <a:pPr algn="r" rtl="1"/>
            <a:r>
              <a:rPr lang="en-US" b="1" dirty="0" smtClean="0"/>
              <a:t>•</a:t>
            </a:r>
            <a:r>
              <a:rPr lang="ar-SA" b="1" dirty="0" smtClean="0"/>
              <a:t>زمینه</a:t>
            </a:r>
            <a:endParaRPr lang="en-US" b="1" dirty="0" smtClean="0"/>
          </a:p>
          <a:p>
            <a:pPr algn="r" rtl="1"/>
            <a:r>
              <a:rPr lang="en-US" b="1" dirty="0" smtClean="0"/>
              <a:t>• </a:t>
            </a:r>
            <a:r>
              <a:rPr lang="ar-SA" b="1" dirty="0" smtClean="0"/>
              <a:t>زمان و موقعیت</a:t>
            </a:r>
            <a:endParaRPr lang="en-US" b="1" dirty="0" smtClean="0"/>
          </a:p>
          <a:p>
            <a:pPr algn="r"/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زمان در طرح های پژوهش روایی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rtl="1"/>
            <a:r>
              <a:rPr lang="fa-IR" dirty="0" smtClean="0">
                <a:cs typeface="B Titr" pitchFamily="2" charset="-78"/>
              </a:rPr>
              <a:t>معمولا این روایت دارای آغاز، وسط و پایان اند. درک گذشته فرد هم چنین حال و آینده مؤلفه کلیدی دیگر در پژوهش روایی است. محققان روایی تاریخ گذاری تجربیات فرد را تحلیل می­کنند و گزارش می­دهند. </a:t>
            </a:r>
          </a:p>
          <a:p>
            <a:pPr algn="just" rtl="1"/>
            <a:r>
              <a:rPr lang="fa-IR" dirty="0" smtClean="0">
                <a:cs typeface="B Titr" pitchFamily="2" charset="-78"/>
              </a:rPr>
              <a:t>این جنبه­ها شامل: گرفتاری، تضاد، یا مبارزه؛ شخصیت اصلی یا نقش؛ و ترتیب با رابطه علت و معلولی اشاره شده (طرح) تشکیل شده اند. </a:t>
            </a:r>
          </a:p>
          <a:p>
            <a:pPr algn="just" rtl="1"/>
            <a:r>
              <a:rPr lang="fa-IR" dirty="0" smtClean="0">
                <a:cs typeface="B Titr" pitchFamily="2" charset="-78"/>
              </a:rPr>
              <a:t>همان طور که طرح آشکار می­شود توالی توسعه آن طرح، پدیدار شدن بحران یا مرحله تغییر، و نتیجه گیری یا سرانجام باشد. محققان روایی امید دارند این سیر داستان را در حین گوش دادن به بیان داستان افراد ذخیره کنند. </a:t>
            </a:r>
            <a:endParaRPr lang="en-US" dirty="0">
              <a:cs typeface="B Titr" pitchFamily="2" charset="-78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بیان دوباره روایت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498848"/>
          </a:xfrm>
        </p:spPr>
        <p:txBody>
          <a:bodyPr>
            <a:normAutofit/>
          </a:bodyPr>
          <a:lstStyle/>
          <a:p>
            <a:pPr algn="just" rtl="1"/>
            <a:r>
              <a:rPr lang="fa-IR" dirty="0" smtClean="0">
                <a:cs typeface="B Titr" pitchFamily="2" charset="-78"/>
              </a:rPr>
              <a:t>بیان دوباره روایت فرایندی است که در آن محقق داستان­هایی را جمع آوری می­کند، آن­ها را برای ویژگی­های اصلی داستان (مثلا، زمان، مکان، طرح و محل وقوع) تحلیل می­کند، و در نتیجه داستان را بازنویسی می­کند تا آن را در توالی زمانی قرار دهد. هنگامی که افراد داستانی را بیان می­کنند، این توالی معمولا از بین می­رود یا به لحاظ منطقی ایجاد نمی­شود. با بیان دوباره روایت، محقق توالی زمانی و پیوند میان ایده­ها را فراهم می­آورد. شیوه­های متعددی برای بیان دوباره روایت وجود دارد. </a:t>
            </a:r>
          </a:p>
          <a:p>
            <a:pPr algn="ctr" rtl="1">
              <a:buNone/>
            </a:pPr>
            <a:r>
              <a:rPr lang="fa-IR" dirty="0" smtClean="0">
                <a:solidFill>
                  <a:srgbClr val="FF6600"/>
                </a:solidFill>
                <a:cs typeface="B Titr" pitchFamily="2" charset="-78"/>
              </a:rPr>
              <a:t>شرایط، شخصیت­ها، فعالیت­ها، مسائل، و راه­حل</a:t>
            </a:r>
            <a:endParaRPr lang="en-US" dirty="0" smtClean="0">
              <a:solidFill>
                <a:srgbClr val="FF6600"/>
              </a:solidFill>
              <a:cs typeface="B Titr" pitchFamily="2" charset="-78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fa-IR" dirty="0" smtClean="0"/>
              <a:t>کد­گذاری برای مضامین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just" rtl="1"/>
            <a:r>
              <a:rPr lang="fa-IR" sz="3200" dirty="0" smtClean="0">
                <a:cs typeface="B Titr" pitchFamily="2" charset="-78"/>
              </a:rPr>
              <a:t>در تحقیقات کیفی، داده­ها می­توانند به مضامینی تفکیک شوند.</a:t>
            </a:r>
          </a:p>
          <a:p>
            <a:pPr lvl="0" algn="just" rtl="1"/>
            <a:r>
              <a:rPr lang="fa-IR" sz="3200" dirty="0" smtClean="0">
                <a:cs typeface="B Titr" pitchFamily="2" charset="-78"/>
              </a:rPr>
              <a:t>محققان روایی داده­های داستان را به مضامین یا دسته­هایی کد­گذاری می کنند. </a:t>
            </a:r>
          </a:p>
          <a:p>
            <a:pPr lvl="0" algn="just" rtl="1"/>
            <a:r>
              <a:rPr lang="fa-IR" sz="3200" dirty="0" smtClean="0">
                <a:cs typeface="B Titr" pitchFamily="2" charset="-78"/>
              </a:rPr>
              <a:t>شناسایی مضامین پیچیدگی داستان را فراهم می­آورد و عمق را به بینش در مورد درک تجربیات فرد می­افزاید. </a:t>
            </a:r>
          </a:p>
          <a:p>
            <a:pPr lvl="0" algn="just" rtl="1"/>
            <a:r>
              <a:rPr lang="fa-IR" sz="3200" dirty="0" smtClean="0">
                <a:cs typeface="B Titr" pitchFamily="2" charset="-78"/>
              </a:rPr>
              <a:t>محقق تعداد کمی از مضامین، مانند پنج تا هفت، را شناسایی می­کند. </a:t>
            </a:r>
            <a:endParaRPr lang="en-US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فرایند تحلیل داده ها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r" rtl="1"/>
            <a:r>
              <a:rPr lang="fa-IR" b="1" dirty="0" smtClean="0"/>
              <a:t>کد گذاری واژگانی/ نکات کلیدی (کشف مفاهیم مستتر در متن)</a:t>
            </a:r>
          </a:p>
          <a:p>
            <a:pPr algn="r" rtl="1"/>
            <a:r>
              <a:rPr lang="fa-IR" b="1" dirty="0" smtClean="0"/>
              <a:t>طبقه بندی کد ها بر اساس اشتراک و تعیین مفهوم </a:t>
            </a:r>
          </a:p>
          <a:p>
            <a:pPr algn="r" rtl="1"/>
            <a:r>
              <a:rPr lang="fa-IR" b="1" dirty="0" smtClean="0"/>
              <a:t>برای کد ها می توان شناسه تعریف کرد و زمانی که طبقه بندی صورت می گیرد این شناسه ها چگونگی رد گیری کد ها را نشان دهد. </a:t>
            </a:r>
          </a:p>
          <a:p>
            <a:pPr algn="r" rtl="1"/>
            <a:r>
              <a:rPr lang="fa-IR" b="1" dirty="0" smtClean="0"/>
              <a:t>با مقایسه مفاهیم مختلف می تواند زمینه مشترک میان آن ها را بهتر نمایان ساخت و از این طریق می توان امکان طبقه بندی های یکسان بدست آورد.</a:t>
            </a:r>
          </a:p>
          <a:p>
            <a:pPr algn="r" rtl="1"/>
            <a:r>
              <a:rPr lang="fa-IR" b="1" dirty="0" smtClean="0"/>
              <a:t>رابطه مجموعه طبقات و مفاهیم ذیل آن برای یک تحلیل پایانی می تواند در قالب یک شبکه ارتباطی نشان داده شود(الگو ها روابط، شباهت عبارت ها) </a:t>
            </a:r>
          </a:p>
          <a:p>
            <a:pPr algn="r" rtl="1"/>
            <a:r>
              <a:rPr lang="fa-IR" b="1" dirty="0" smtClean="0"/>
              <a:t>این تحلیل باید با یافته های علمی همراه شود و به عنوان زیر بنای تحلیل در نظر گرفته شود.</a:t>
            </a:r>
          </a:p>
          <a:p>
            <a:pPr algn="r" rtl="1"/>
            <a:r>
              <a:rPr lang="fa-IR" b="1" smtClean="0"/>
              <a:t>فرضیه های پژوهش</a:t>
            </a:r>
            <a:endParaRPr lang="en-US" b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تحلیل ساختار روایت ها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803648"/>
          </a:xfrm>
        </p:spPr>
        <p:txBody>
          <a:bodyPr>
            <a:normAutofit lnSpcReduction="10000"/>
          </a:bodyPr>
          <a:lstStyle/>
          <a:p>
            <a:pPr lvl="0" algn="just" rtl="1"/>
            <a:r>
              <a:rPr lang="ar-SA" dirty="0" smtClean="0">
                <a:solidFill>
                  <a:srgbClr val="FF6600"/>
                </a:solidFill>
                <a:cs typeface="B Titr" pitchFamily="2" charset="-78"/>
              </a:rPr>
              <a:t>قاعده­ی حذف</a:t>
            </a:r>
            <a:r>
              <a:rPr lang="fa-IR" dirty="0" smtClean="0">
                <a:solidFill>
                  <a:srgbClr val="FF6600"/>
                </a:solidFill>
                <a:cs typeface="B Titr" pitchFamily="2" charset="-78"/>
              </a:rPr>
              <a:t>:</a:t>
            </a:r>
            <a:r>
              <a:rPr lang="ar-SA" dirty="0" smtClean="0">
                <a:cs typeface="B Titr" pitchFamily="2" charset="-78"/>
              </a:rPr>
              <a:t>/ انتخاب یعنی حذف همه­ی گزاره­هایی در متن که برای تفسیر گزاره­های دیگر گفتمان مهم نیستند و بر حقایق دلالت ندارند.</a:t>
            </a:r>
            <a:endParaRPr lang="en-US" dirty="0" smtClean="0">
              <a:cs typeface="B Titr" pitchFamily="2" charset="-78"/>
            </a:endParaRPr>
          </a:p>
          <a:p>
            <a:pPr lvl="0" algn="just" rtl="1"/>
            <a:r>
              <a:rPr lang="ar-SA" dirty="0" smtClean="0">
                <a:solidFill>
                  <a:srgbClr val="FF6600"/>
                </a:solidFill>
                <a:cs typeface="B Titr" pitchFamily="2" charset="-78"/>
              </a:rPr>
              <a:t>حذف شدید</a:t>
            </a:r>
            <a:r>
              <a:rPr lang="fa-IR" dirty="0" smtClean="0">
                <a:solidFill>
                  <a:srgbClr val="FF6600"/>
                </a:solidFill>
                <a:cs typeface="B Titr" pitchFamily="2" charset="-78"/>
              </a:rPr>
              <a:t>:</a:t>
            </a:r>
            <a:r>
              <a:rPr lang="ar-SA" dirty="0" smtClean="0">
                <a:cs typeface="B Titr" pitchFamily="2" charset="-78"/>
              </a:rPr>
              <a:t> که در صورت قوی­تری از قاعده قبلی است. در این حالت جزییاتی که به لحاظ مکانی مهم هستند اما در سطح کلان­تر فاقد اهمیت­اند حذف می­شوند.</a:t>
            </a:r>
            <a:endParaRPr lang="en-US" dirty="0" smtClean="0">
              <a:cs typeface="B Titr" pitchFamily="2" charset="-78"/>
            </a:endParaRPr>
          </a:p>
          <a:p>
            <a:pPr lvl="0" algn="just" rtl="1"/>
            <a:r>
              <a:rPr lang="ar-SA" dirty="0" smtClean="0">
                <a:solidFill>
                  <a:srgbClr val="FF6600"/>
                </a:solidFill>
                <a:cs typeface="B Titr" pitchFamily="2" charset="-78"/>
              </a:rPr>
              <a:t>تعمیم</a:t>
            </a:r>
            <a:r>
              <a:rPr lang="fa-IR" dirty="0" smtClean="0">
                <a:solidFill>
                  <a:srgbClr val="FF6600"/>
                </a:solidFill>
                <a:cs typeface="B Titr" pitchFamily="2" charset="-78"/>
              </a:rPr>
              <a:t>:</a:t>
            </a:r>
            <a:r>
              <a:rPr lang="ar-SA" dirty="0" smtClean="0">
                <a:solidFill>
                  <a:srgbClr val="FF6600"/>
                </a:solidFill>
                <a:cs typeface="B Titr" pitchFamily="2" charset="-78"/>
              </a:rPr>
              <a:t> </a:t>
            </a:r>
            <a:r>
              <a:rPr lang="ar-SA" dirty="0" smtClean="0">
                <a:cs typeface="B Titr" pitchFamily="2" charset="-78"/>
              </a:rPr>
              <a:t>گزاره­های غیر مرتبط حذف نمی­شوند، بلکه با ساختن گزاره­ای که به لحاظ مفهومی کلی­تر است، آن را از جزئیات معنا شناختی جملات مربوط منتزع می­کنیم.</a:t>
            </a:r>
            <a:endParaRPr lang="en-US" dirty="0" smtClean="0">
              <a:cs typeface="B Titr" pitchFamily="2" charset="-78"/>
            </a:endParaRPr>
          </a:p>
          <a:p>
            <a:pPr lvl="0" algn="just" rtl="1"/>
            <a:r>
              <a:rPr lang="ar-SA" dirty="0" smtClean="0">
                <a:solidFill>
                  <a:srgbClr val="FF6600"/>
                </a:solidFill>
                <a:cs typeface="B Titr" pitchFamily="2" charset="-78"/>
              </a:rPr>
              <a:t>ساختن</a:t>
            </a:r>
            <a:r>
              <a:rPr lang="fa-IR" dirty="0" smtClean="0">
                <a:solidFill>
                  <a:srgbClr val="FF6600"/>
                </a:solidFill>
                <a:cs typeface="B Titr" pitchFamily="2" charset="-78"/>
              </a:rPr>
              <a:t>:</a:t>
            </a:r>
            <a:r>
              <a:rPr lang="ar-SA" dirty="0" smtClean="0">
                <a:cs typeface="B Titr" pitchFamily="2" charset="-78"/>
              </a:rPr>
              <a:t> در این حالت با جانشین ساختن گزاره­ها در یک توالی مشترک، آن­ها را با یکدیگر در نظر می­گیریم. در حقیقت گزاره­هایی را می­سازیم که بر حقیقت کل دلالت دارند.</a:t>
            </a:r>
            <a:endParaRPr lang="fa-IR" dirty="0" smtClean="0">
              <a:cs typeface="B Titr" pitchFamily="2" charset="-78"/>
            </a:endParaRPr>
          </a:p>
          <a:p>
            <a:pPr algn="just" rtl="1"/>
            <a:r>
              <a:rPr lang="ar-SA" dirty="0" smtClean="0">
                <a:solidFill>
                  <a:srgbClr val="FF6600"/>
                </a:solidFill>
                <a:cs typeface="B Titr" pitchFamily="2" charset="-78"/>
              </a:rPr>
              <a:t>قاعده صفر</a:t>
            </a:r>
            <a:r>
              <a:rPr lang="fa-IR" dirty="0" smtClean="0">
                <a:solidFill>
                  <a:srgbClr val="FF6600"/>
                </a:solidFill>
                <a:cs typeface="B Titr" pitchFamily="2" charset="-78"/>
              </a:rPr>
              <a:t>:</a:t>
            </a:r>
            <a:r>
              <a:rPr lang="ar-SA" dirty="0" smtClean="0">
                <a:solidFill>
                  <a:srgbClr val="FF6600"/>
                </a:solidFill>
                <a:cs typeface="B Titr" pitchFamily="2" charset="-78"/>
              </a:rPr>
              <a:t> </a:t>
            </a:r>
            <a:r>
              <a:rPr lang="ar-SA" dirty="0" smtClean="0">
                <a:cs typeface="B Titr" pitchFamily="2" charset="-78"/>
              </a:rPr>
              <a:t>در این حالت گزاره ها تغییر نمی­یابد و مستقیما در سطح کلان پذیرفته می­شوند</a:t>
            </a:r>
            <a:endParaRPr lang="en-US" dirty="0" smtClean="0">
              <a:cs typeface="B Titr" pitchFamily="2" charset="-78"/>
            </a:endParaRPr>
          </a:p>
          <a:p>
            <a:pPr lvl="0" rtl="1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Content Placeholder 3" descr="Image-1187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8600" y="-12699"/>
            <a:ext cx="8610600" cy="5118099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429000" y="5638800"/>
            <a:ext cx="411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81000" y="5257800"/>
            <a:ext cx="84582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fa-IR" sz="4000" dirty="0" smtClean="0">
                <a:ln w="57150">
                  <a:solidFill>
                    <a:schemeClr val="accent6">
                      <a:lumMod val="75000"/>
                    </a:schemeClr>
                  </a:solidFill>
                </a:ln>
                <a:cs typeface="B Nazanin" pitchFamily="2" charset="-78"/>
              </a:rPr>
              <a:t>پژوهش</a:t>
            </a:r>
            <a:r>
              <a:rPr lang="en-US" sz="4000" dirty="0" smtClean="0">
                <a:ln w="57150">
                  <a:solidFill>
                    <a:schemeClr val="accent6">
                      <a:lumMod val="75000"/>
                    </a:schemeClr>
                  </a:solidFill>
                </a:ln>
                <a:cs typeface="B Nazanin" pitchFamily="2" charset="-78"/>
              </a:rPr>
              <a:t> </a:t>
            </a:r>
            <a:r>
              <a:rPr lang="fa-IR" sz="4000" dirty="0" smtClean="0">
                <a:ln w="57150">
                  <a:solidFill>
                    <a:schemeClr val="accent6">
                      <a:lumMod val="75000"/>
                    </a:schemeClr>
                  </a:solidFill>
                </a:ln>
                <a:cs typeface="B Nazanin" pitchFamily="2" charset="-78"/>
              </a:rPr>
              <a:t>روایی</a:t>
            </a:r>
            <a:endParaRPr lang="en-US" sz="4000" dirty="0" smtClean="0">
              <a:ln w="57150">
                <a:solidFill>
                  <a:schemeClr val="accent6">
                    <a:lumMod val="75000"/>
                  </a:schemeClr>
                </a:solidFill>
              </a:ln>
              <a:cs typeface="B Nazanin" pitchFamily="2" charset="-78"/>
            </a:endParaRPr>
          </a:p>
          <a:p>
            <a:pPr algn="ctr" rtl="1"/>
            <a:r>
              <a:rPr lang="en-US" sz="4000" b="1" dirty="0" smtClean="0">
                <a:ln w="57150">
                  <a:solidFill>
                    <a:schemeClr val="accent6">
                      <a:lumMod val="75000"/>
                    </a:schemeClr>
                  </a:solidFill>
                </a:ln>
              </a:rPr>
              <a:t>Narrative Research</a:t>
            </a:r>
            <a:endParaRPr lang="en-US" sz="4000" dirty="0" smtClean="0">
              <a:ln w="57150">
                <a:solidFill>
                  <a:schemeClr val="accent6">
                    <a:lumMod val="75000"/>
                  </a:schemeClr>
                </a:solidFill>
              </a:ln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>
                <a:solidFill>
                  <a:srgbClr val="FF6600"/>
                </a:solidFill>
              </a:rPr>
              <a:t>یادگیری تجربی</a:t>
            </a:r>
            <a:endParaRPr lang="en-US" dirty="0">
              <a:solidFill>
                <a:srgbClr val="FF66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fa-IR" dirty="0" smtClean="0">
                <a:cs typeface="B Titr" pitchFamily="2" charset="-78"/>
              </a:rPr>
              <a:t>افراد به کمک تجربه می آموزند و تجربیات مبنایی برای ارائه ایده ها است</a:t>
            </a:r>
          </a:p>
          <a:p>
            <a:pPr algn="r" rtl="1"/>
            <a:r>
              <a:rPr lang="fa-IR" dirty="0" smtClean="0">
                <a:cs typeface="B Titr" pitchFamily="2" charset="-78"/>
              </a:rPr>
              <a:t>تجربه افراد را به بینش، درک و فن/ تکنیک می رساند. توانایی که توضیح آن برای کسانی که فاقد چنین تجربه‏ای می‏باشند دشوار به نظر می رسد.</a:t>
            </a:r>
          </a:p>
          <a:p>
            <a:pPr algn="r" rtl="1"/>
            <a:r>
              <a:rPr lang="fa-IR" dirty="0" smtClean="0">
                <a:cs typeface="B Titr" pitchFamily="2" charset="-78"/>
              </a:rPr>
              <a:t>یادگیری تجربی برای موقعیت های پیچیده یادگیری مناسب است.</a:t>
            </a:r>
          </a:p>
          <a:p>
            <a:pPr algn="r" rtl="1">
              <a:buNone/>
            </a:pPr>
            <a:endParaRPr lang="fa-IR" dirty="0" smtClean="0">
              <a:cs typeface="B Titr" pitchFamily="2" charset="-78"/>
            </a:endParaRPr>
          </a:p>
          <a:p>
            <a:pPr algn="ctr" rtl="1">
              <a:buNone/>
            </a:pPr>
            <a:r>
              <a:rPr lang="fa-IR" sz="3600" dirty="0" smtClean="0">
                <a:solidFill>
                  <a:srgbClr val="FF6600"/>
                </a:solidFill>
                <a:cs typeface="B Titr" pitchFamily="2" charset="-78"/>
              </a:rPr>
              <a:t>چگونه می توان از تجربه آموخت؟ </a:t>
            </a:r>
            <a:endParaRPr lang="en-US" sz="3600" dirty="0">
              <a:solidFill>
                <a:srgbClr val="FF6600"/>
              </a:solidFill>
              <a:cs typeface="B Titr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503238" y="530225"/>
          <a:ext cx="8183562" cy="54895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فعالیت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r" rtl="1"/>
            <a:r>
              <a:rPr lang="fa-IR" dirty="0" smtClean="0"/>
              <a:t>یک واقعه در طول دوره تحصیلات خود را که تأثیر ماندگار داشته است را در قالب یک روایت (داستان) بر روی کاغذ بیاورید. </a:t>
            </a:r>
          </a:p>
          <a:p>
            <a:pPr algn="r" rtl="1"/>
            <a:r>
              <a:rPr lang="fa-IR" dirty="0" smtClean="0"/>
              <a:t>می توانید نوشته خود را با این عبارت آغاز نمایید: </a:t>
            </a:r>
          </a:p>
          <a:p>
            <a:pPr algn="r" rtl="1"/>
            <a:r>
              <a:rPr lang="fa-IR" dirty="0" smtClean="0"/>
              <a:t>آن روز وقتی....</a:t>
            </a:r>
          </a:p>
          <a:p>
            <a:pPr algn="r" rtl="1"/>
            <a:r>
              <a:rPr lang="fa-IR" dirty="0" smtClean="0"/>
              <a:t> مثل هر روز..... </a:t>
            </a:r>
          </a:p>
          <a:p>
            <a:pPr algn="r" rtl="1"/>
            <a:r>
              <a:rPr lang="fa-IR" dirty="0" smtClean="0"/>
              <a:t>مشغول.... که ....</a:t>
            </a:r>
          </a:p>
          <a:p>
            <a:pPr algn="r" rtl="1"/>
            <a:r>
              <a:rPr lang="fa-IR" dirty="0" smtClean="0"/>
              <a:t>برای آن روز..... </a:t>
            </a:r>
          </a:p>
          <a:p>
            <a:pPr algn="r" rtl="1"/>
            <a:r>
              <a:rPr lang="fa-IR" dirty="0" smtClean="0"/>
              <a:t>آن روز تصمیم داشتم </a:t>
            </a:r>
          </a:p>
          <a:p>
            <a:pPr algn="r" rtl="1"/>
            <a:r>
              <a:rPr lang="fa-IR" dirty="0" smtClean="0"/>
              <a:t>از قبل برای ......</a:t>
            </a:r>
          </a:p>
          <a:p>
            <a:pPr algn="r" rtl="1">
              <a:buNone/>
            </a:pPr>
            <a:r>
              <a:rPr lang="fa-IR" dirty="0" smtClean="0"/>
              <a:t>در پایان موضع گیری و اظهار نظر خودتان درباره آن واقعه را یادداشت نمایید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پژوهش روایی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rtl="1"/>
            <a:r>
              <a:rPr lang="fa-IR" sz="3200" dirty="0" smtClean="0">
                <a:cs typeface="B Titr" pitchFamily="2" charset="-78"/>
              </a:rPr>
              <a:t>اصطلاح روایی از فعل « روایت کردن » یا « بیان کردن (مانند داستان) با جزئیات » می</a:t>
            </a:r>
            <a:r>
              <a:rPr lang="en-US" sz="3200" dirty="0" smtClean="0">
                <a:cs typeface="B Titr" pitchFamily="2" charset="-78"/>
              </a:rPr>
              <a:t> </a:t>
            </a:r>
            <a:r>
              <a:rPr lang="fa-IR" sz="3200" dirty="0" smtClean="0">
                <a:cs typeface="B Titr" pitchFamily="2" charset="-78"/>
              </a:rPr>
              <a:t>آید. </a:t>
            </a:r>
            <a:endParaRPr lang="en-US" sz="3200" dirty="0" smtClean="0">
              <a:cs typeface="B Titr" pitchFamily="2" charset="-78"/>
            </a:endParaRPr>
          </a:p>
          <a:p>
            <a:pPr algn="just" rtl="1"/>
            <a:r>
              <a:rPr lang="fa-IR" sz="3200" dirty="0" smtClean="0">
                <a:cs typeface="B Titr" pitchFamily="2" charset="-78"/>
              </a:rPr>
              <a:t>روایت، به عنوان گونه متفاوت تحقیق کیفی، به طور خاص بر مطالعه فرد خاص، جمع آوری داده­ها از طریق جمع آوری داستان، گزارش تجربیات فردی و شرح هدف آن تجربیات برای فرد توجه دارد</a:t>
            </a:r>
            <a:r>
              <a:rPr lang="en-US" sz="3200" dirty="0" smtClean="0">
                <a:cs typeface="B Titr" pitchFamily="2" charset="-78"/>
              </a:rPr>
              <a:t>.</a:t>
            </a:r>
            <a:endParaRPr lang="fa-IR" sz="3200" dirty="0" smtClean="0">
              <a:cs typeface="B Titr" pitchFamily="2" charset="-78"/>
            </a:endParaRPr>
          </a:p>
          <a:p>
            <a:pPr algn="just" rtl="1"/>
            <a:r>
              <a:rPr lang="fa-IR" sz="3200" dirty="0" smtClean="0">
                <a:cs typeface="B Titr" pitchFamily="2" charset="-78"/>
              </a:rPr>
              <a:t>در طرح­های پژوهش روایی</a:t>
            </a:r>
            <a:r>
              <a:rPr lang="en-US" sz="3200" dirty="0" smtClean="0">
                <a:cs typeface="B Titr" pitchFamily="2" charset="-78"/>
              </a:rPr>
              <a:t> </a:t>
            </a:r>
            <a:r>
              <a:rPr lang="ar-SA" dirty="0" smtClean="0">
                <a:cs typeface="B Titr" pitchFamily="2" charset="-78"/>
              </a:rPr>
              <a:t>روايت ، شيوة اصلي است كه از طريق آن، انسانها تجربه هاي خود را درون رشته رخدادهايي سامان مي­دهند كه از نظر زماني پرمعنا و بااهميت است. </a:t>
            </a:r>
            <a:endParaRPr lang="fa-IR" sz="3200" dirty="0" smtClean="0">
              <a:cs typeface="B Titr" pitchFamily="2" charset="-78"/>
            </a:endParaRPr>
          </a:p>
          <a:p>
            <a:pPr algn="just" rtl="1"/>
            <a:endParaRPr lang="en-US" sz="3200" dirty="0">
              <a:cs typeface="B Titr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ar-SA" dirty="0" smtClean="0">
                <a:cs typeface="B Titr" pitchFamily="2" charset="-78"/>
              </a:rPr>
              <a:t>وجه مشخص روایت­ها سازماندهی خطی رویدادهاست. مبنای روایت­ها اتصال پی­در­پی و ظاهر شدن داستان در     آن­هاست. به بیان دیگر روایت ها دارای یک آغاز، مجموعه­ای از کنش­های مداخله کننده و به دنبال آن پایانی هستند که منوط به کنشهای قبلی حادث شده است. </a:t>
            </a:r>
            <a:endParaRPr lang="en-US" dirty="0" smtClean="0">
              <a:cs typeface="B Titr" pitchFamily="2" charset="-78"/>
            </a:endParaRPr>
          </a:p>
          <a:p>
            <a:pPr algn="r" rtl="1"/>
            <a:r>
              <a:rPr lang="ar-SA" dirty="0" smtClean="0">
                <a:cs typeface="B Titr" pitchFamily="2" charset="-78"/>
              </a:rPr>
              <a:t>" هر لحظه­ی تاریخی هم نتیجه­ی فرایند قبلی است و هم شاخصی به سوی جهت مسیر آینده­ی آن است"(تامپسون، 1978).</a:t>
            </a:r>
            <a:endParaRPr lang="en-US" dirty="0" smtClean="0">
              <a:cs typeface="B Titr" pitchFamily="2" charset="-78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انواع پژوهش های روایی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lvl="0" algn="r" rtl="1"/>
            <a:r>
              <a:rPr lang="ar-SA" b="1" dirty="0" smtClean="0"/>
              <a:t>یادداشتهای میدانی از تجربه های مشترک</a:t>
            </a:r>
            <a:endParaRPr lang="en-US" dirty="0" smtClean="0"/>
          </a:p>
          <a:p>
            <a:pPr algn="r" rtl="1">
              <a:buNone/>
            </a:pPr>
            <a:r>
              <a:rPr lang="fa-IR" dirty="0" smtClean="0"/>
              <a:t>    </a:t>
            </a:r>
            <a:r>
              <a:rPr lang="ar-SA" dirty="0" smtClean="0"/>
              <a:t>گزارشهای میدانی که از طریق مشاهده شرکت کنندگان در عرصه عملی مشترک گردآوری می شود، یکی از ابزارهای اولیه کار پژوهش روایی است( کلاندین، هافمن، 1988).</a:t>
            </a:r>
            <a:endParaRPr lang="en-US" dirty="0" smtClean="0"/>
          </a:p>
          <a:p>
            <a:pPr lvl="0" algn="r" rtl="1"/>
            <a:r>
              <a:rPr lang="ar-SA" b="1" dirty="0" smtClean="0"/>
              <a:t>دفترچه یادداشت های روزانه</a:t>
            </a:r>
            <a:endParaRPr lang="en-US" dirty="0" smtClean="0"/>
          </a:p>
          <a:p>
            <a:pPr algn="r" rtl="1">
              <a:buNone/>
            </a:pPr>
            <a:r>
              <a:rPr lang="fa-IR" dirty="0" smtClean="0"/>
              <a:t>    </a:t>
            </a:r>
            <a:r>
              <a:rPr lang="ar-SA" dirty="0" smtClean="0"/>
              <a:t>یادداشتهای روزانه شرکت کنندگان در صحنه عملی، یکی دیگر از منابع داده ها در پژوهش روایی است. دفترچه یادداشتهای روزانه را هر دو گروه شرکت کنندگان – پژوهشگران و کاروزان- می توانند فراهم سازند.</a:t>
            </a:r>
            <a:endParaRPr lang="en-US" dirty="0" smtClean="0"/>
          </a:p>
          <a:p>
            <a:pPr algn="r" rtl="1">
              <a:buNone/>
            </a:pPr>
            <a:endParaRPr lang="en-US" dirty="0" smtClean="0"/>
          </a:p>
          <a:p>
            <a:pPr lvl="0" algn="r" rtl="1"/>
            <a:r>
              <a:rPr lang="ar-SA" b="1" dirty="0" smtClean="0"/>
              <a:t>مصاحبه ها</a:t>
            </a:r>
            <a:endParaRPr lang="en-US" dirty="0" smtClean="0"/>
          </a:p>
          <a:p>
            <a:pPr algn="r" rtl="1">
              <a:buNone/>
            </a:pPr>
            <a:r>
              <a:rPr lang="fa-IR" dirty="0" smtClean="0"/>
              <a:t>    </a:t>
            </a:r>
            <a:r>
              <a:rPr lang="ar-SA" dirty="0" smtClean="0"/>
              <a:t>یکی دیگر از ابزارهای گردآوری داده­ها در پژوهش روایی، مصاحبه ساختارنیافته است. مصاحبه میان پژوهشگر و شرکت کننده برگزار می­شود، مصاحبه بخشی از گزارش روایی در حال انجام را تشکیل می­دهد. </a:t>
            </a:r>
            <a:endParaRPr lang="en-US" dirty="0" smtClean="0"/>
          </a:p>
          <a:p>
            <a:pPr lvl="0" algn="r" rtl="1"/>
            <a:r>
              <a:rPr lang="ar-SA" b="1" dirty="0" smtClean="0"/>
              <a:t>داستان گویی</a:t>
            </a:r>
            <a:endParaRPr lang="en-US" dirty="0" smtClean="0"/>
          </a:p>
          <a:p>
            <a:pPr algn="r" rtl="1">
              <a:buNone/>
            </a:pPr>
            <a:r>
              <a:rPr lang="fa-IR" dirty="0" smtClean="0"/>
              <a:t>    </a:t>
            </a:r>
            <a:r>
              <a:rPr lang="ar-SA" dirty="0" smtClean="0"/>
              <a:t>نمونه های برجسته فراوانی از کاربرد داستانهای زیسته افراد به منزله منابع داده ها در پژوهش روایی می توان یافت. </a:t>
            </a:r>
            <a:endParaRPr lang="en-US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 algn="r" rtl="1"/>
            <a:r>
              <a:rPr lang="ar-SA" b="1" dirty="0" smtClean="0"/>
              <a:t>نامه نگاری</a:t>
            </a:r>
            <a:endParaRPr lang="en-US" dirty="0" smtClean="0"/>
          </a:p>
          <a:p>
            <a:pPr algn="r" rtl="1">
              <a:buNone/>
            </a:pPr>
            <a:r>
              <a:rPr lang="fa-IR" dirty="0" smtClean="0"/>
              <a:t>   </a:t>
            </a:r>
            <a:r>
              <a:rPr lang="ar-SA" dirty="0" smtClean="0"/>
              <a:t>نامه نگاری شیوه­ای از ورود به گفتگوی مکتوب میان پژوهشگر و شرکت کنندگان و مورد دیگری از منابع داده­ها در پژوهش روایی است. از دید بسیاری از روایت شناسان، نامه نگاری شیوه­ای از ارائه تفسیر روایی موقت و پاسخگویی بدان است( کلادینین، 1986). </a:t>
            </a:r>
            <a:endParaRPr lang="en-US" dirty="0" smtClean="0"/>
          </a:p>
          <a:p>
            <a:pPr lvl="0" algn="r" rtl="1"/>
            <a:r>
              <a:rPr lang="ar-SA" b="1" dirty="0" smtClean="0"/>
              <a:t>نوشته­های خودزیست نگارانه و زیست نگارانه</a:t>
            </a:r>
            <a:endParaRPr lang="en-US" dirty="0" smtClean="0"/>
          </a:p>
          <a:p>
            <a:pPr algn="r" rtl="1">
              <a:buNone/>
            </a:pPr>
            <a:r>
              <a:rPr lang="fa-IR" dirty="0" smtClean="0"/>
              <a:t>   </a:t>
            </a:r>
            <a:r>
              <a:rPr lang="ar-SA" dirty="0" smtClean="0"/>
              <a:t>یکی دیگر ازمنابع داده­ها در پژوهش روایی خود زیست نگاریها و زیست نگاریهاست. خود زیست نگاریها گاه در داستان هایی ظاهر می شوند که آموزگاران بازگو می کنند یا در خود زیست نگاریها متمرکزترند.</a:t>
            </a:r>
            <a:endParaRPr lang="en-US" dirty="0" smtClean="0"/>
          </a:p>
          <a:p>
            <a:pPr lvl="0" algn="r" rtl="1"/>
            <a:r>
              <a:rPr lang="ar-SA" b="1" dirty="0" smtClean="0"/>
              <a:t>منابع دیگر داده­های روایی </a:t>
            </a:r>
            <a:endParaRPr lang="en-US" dirty="0" smtClean="0"/>
          </a:p>
          <a:p>
            <a:pPr algn="r" rtl="1">
              <a:buNone/>
            </a:pPr>
            <a:r>
              <a:rPr lang="fa-IR" dirty="0" smtClean="0"/>
              <a:t>   </a:t>
            </a:r>
            <a:r>
              <a:rPr lang="ar-SA" dirty="0" smtClean="0"/>
              <a:t>پژوهندگان روایی از منابع داده­های دیگری نیز بهره می­گیرند. اسناد و مدارکی مانند برنامه­های کلاسی و خبرنامه­ها، نوشته­هایی مانند قواعد و اصول، عکس برداری، استعاره و دامنه­های شخصی همه منابع بالقوه داده­های پژوهش روایی­اند   (شورت، 1991).</a:t>
            </a:r>
            <a:endParaRPr lang="en-US" dirty="0" smtClean="0"/>
          </a:p>
          <a:p>
            <a:pPr algn="r"/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705</TotalTime>
  <Words>1289</Words>
  <Application>Microsoft Office PowerPoint</Application>
  <PresentationFormat>On-screen Show (4:3)</PresentationFormat>
  <Paragraphs>91</Paragraphs>
  <Slides>15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Arial</vt:lpstr>
      <vt:lpstr>B Nazanin</vt:lpstr>
      <vt:lpstr>B Titr</vt:lpstr>
      <vt:lpstr>Calibri</vt:lpstr>
      <vt:lpstr>Tahoma</vt:lpstr>
      <vt:lpstr>Verdana</vt:lpstr>
      <vt:lpstr>Wingdings 2</vt:lpstr>
      <vt:lpstr>Aspect</vt:lpstr>
      <vt:lpstr>PowerPoint Presentation</vt:lpstr>
      <vt:lpstr>PowerPoint Presentation</vt:lpstr>
      <vt:lpstr>یادگیری تجربی</vt:lpstr>
      <vt:lpstr>PowerPoint Presentation</vt:lpstr>
      <vt:lpstr>فعالیت </vt:lpstr>
      <vt:lpstr>پژوهش روایی</vt:lpstr>
      <vt:lpstr>PowerPoint Presentation</vt:lpstr>
      <vt:lpstr>انواع پژوهش های روایی</vt:lpstr>
      <vt:lpstr>PowerPoint Presentation</vt:lpstr>
      <vt:lpstr>ویژگی روایت </vt:lpstr>
      <vt:lpstr>زمان در طرح های پژوهش روایی</vt:lpstr>
      <vt:lpstr>بیان دوباره روایت</vt:lpstr>
      <vt:lpstr>کد­گذاری برای مضامین </vt:lpstr>
      <vt:lpstr>فرایند تحلیل داده ها</vt:lpstr>
      <vt:lpstr>تحلیل ساختار روایت ها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amene</dc:creator>
  <cp:lastModifiedBy>w7</cp:lastModifiedBy>
  <cp:revision>30</cp:revision>
  <dcterms:created xsi:type="dcterms:W3CDTF">2006-08-16T00:00:00Z</dcterms:created>
  <dcterms:modified xsi:type="dcterms:W3CDTF">2015-01-22T20:13:51Z</dcterms:modified>
</cp:coreProperties>
</file>